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7" r:id="rId2"/>
    <p:sldId id="42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8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485" r:id="rId41"/>
    <p:sldId id="423" r:id="rId42"/>
    <p:sldId id="424" r:id="rId43"/>
    <p:sldId id="425" r:id="rId44"/>
    <p:sldId id="426" r:id="rId45"/>
    <p:sldId id="427" r:id="rId46"/>
    <p:sldId id="486" r:id="rId47"/>
    <p:sldId id="429" r:id="rId48"/>
    <p:sldId id="430" r:id="rId49"/>
    <p:sldId id="431" r:id="rId50"/>
    <p:sldId id="432" r:id="rId51"/>
    <p:sldId id="433" r:id="rId52"/>
    <p:sldId id="43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374320-7E87-4197-95E4-9D4CFC950CF9}">
          <p14:sldIdLst>
            <p14:sldId id="257"/>
            <p14:sldId id="421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Untitled Section" id="{712F82A7-532C-4119-8488-D94B0A793F41}">
          <p14:sldIdLst>
            <p14:sldId id="265"/>
            <p14:sldId id="266"/>
          </p14:sldIdLst>
        </p14:section>
        <p14:section name="Untitled Section" id="{53093CCC-920B-48A4-AB4A-46C87F604C11}">
          <p14:sldIdLst>
            <p14:sldId id="285"/>
          </p14:sldIdLst>
        </p14:section>
        <p14:section name="Untitled Section" id="{FC61BE6B-EC1D-4D84-9069-A3D77581F78E}">
          <p14:sldIdLst>
            <p14:sldId id="286"/>
          </p14:sldIdLst>
        </p14:section>
        <p14:section name="Untitled Section" id="{00FA989E-ED9B-4E06-8D4A-C072BBD3993A}">
          <p14:sldIdLst>
            <p14:sldId id="287"/>
            <p14:sldId id="288"/>
            <p14:sldId id="289"/>
            <p14:sldId id="290"/>
          </p14:sldIdLst>
        </p14:section>
        <p14:section name="Untitled Section" id="{D132206C-9F17-4842-9B97-BD0D43F9E74F}">
          <p14:sldIdLst>
            <p14:sldId id="291"/>
            <p14:sldId id="292"/>
            <p14:sldId id="293"/>
            <p14:sldId id="294"/>
            <p14:sldId id="295"/>
            <p14:sldId id="296"/>
            <p14:sldId id="298"/>
          </p14:sldIdLst>
        </p14:section>
        <p14:section name="Untitled Section" id="{EC00CCD7-96E3-47EE-9178-CC7E513A5E8F}">
          <p14:sldIdLst>
            <p14:sldId id="297"/>
            <p14:sldId id="299"/>
          </p14:sldIdLst>
        </p14:section>
        <p14:section name="Untitled Section" id="{A73E5B26-AB81-41BF-A265-90F35997ED10}">
          <p14:sldIdLst>
            <p14:sldId id="300"/>
            <p14:sldId id="301"/>
          </p14:sldIdLst>
        </p14:section>
        <p14:section name="Untitled Section" id="{D45AC8D6-5B32-4CA2-B60C-6F1146E7BED0}">
          <p14:sldIdLst>
            <p14:sldId id="302"/>
            <p14:sldId id="303"/>
            <p14:sldId id="304"/>
            <p14:sldId id="305"/>
          </p14:sldIdLst>
        </p14:section>
        <p14:section name="Untitled Section" id="{E74D8970-E1D6-4D45-9241-A9FF4F83C2B7}">
          <p14:sldIdLst>
            <p14:sldId id="306"/>
            <p14:sldId id="307"/>
            <p14:sldId id="308"/>
          </p14:sldIdLst>
        </p14:section>
        <p14:section name="Untitled Section" id="{5EA6942C-4BD1-4847-A519-4D5A1DEC3B7E}">
          <p14:sldIdLst>
            <p14:sldId id="309"/>
            <p14:sldId id="310"/>
            <p14:sldId id="311"/>
            <p14:sldId id="312"/>
          </p14:sldIdLst>
        </p14:section>
        <p14:section name="Untitled Section" id="{68279815-CFBB-475E-8367-359CBA08BF16}">
          <p14:sldIdLst>
            <p14:sldId id="485"/>
            <p14:sldId id="423"/>
            <p14:sldId id="424"/>
            <p14:sldId id="425"/>
            <p14:sldId id="426"/>
            <p14:sldId id="427"/>
          </p14:sldIdLst>
        </p14:section>
        <p14:section name="Untitled Section" id="{A44F358F-D20E-4EFC-8702-1F0D87F91E08}">
          <p14:sldIdLst>
            <p14:sldId id="486"/>
            <p14:sldId id="429"/>
            <p14:sldId id="430"/>
            <p14:sldId id="431"/>
            <p14:sldId id="432"/>
          </p14:sldIdLst>
        </p14:section>
        <p14:section name="Untitled Section" id="{C4EA92D6-D8C2-4BE4-AFDD-E4FCD59077D2}">
          <p14:sldIdLst>
            <p14:sldId id="433"/>
            <p14:sldId id="434"/>
          </p14:sldIdLst>
        </p14:section>
        <p14:section name="Untitled Section" id="{D4B143A5-4618-4903-BAF5-E14CE5E8A47E}">
          <p14:sldIdLst/>
        </p14:section>
        <p14:section name="Untitled Section" id="{7D3ACAC6-67EC-4AFB-BF35-0023DF4A27C1}">
          <p14:sldIdLst/>
        </p14:section>
        <p14:section name="Untitled Section" id="{5AB07552-68F2-4A50-811E-01A96B11E24A}">
          <p14:sldIdLst/>
        </p14:section>
        <p14:section name="Untitled Section" id="{13C6BA94-08DD-4CEF-9FA7-4DE0BE7DBF4B}">
          <p14:sldIdLst/>
        </p14:section>
        <p14:section name="Untitled Section" id="{75825D6B-5363-4595-A518-55E543D388B6}">
          <p14:sldIdLst/>
        </p14:section>
        <p14:section name="Untitled Section" id="{84183B0F-856C-46B9-AE81-6BBD1315035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9083" autoAdjust="0"/>
  </p:normalViewPr>
  <p:slideViewPr>
    <p:cSldViewPr snapToGrid="0" showGuides="1">
      <p:cViewPr varScale="1">
        <p:scale>
          <a:sx n="86" d="100"/>
          <a:sy n="86" d="100"/>
        </p:scale>
        <p:origin x="14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27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24620D-2A6B-444A-B547-C0D91A7CD0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7C56E9-FD6B-41D8-B0B4-F5AF54399D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9B1ED-26A2-469D-86C8-7DA39A129C58}" type="datetimeFigureOut">
              <a:rPr lang="en-AU" smtClean="0"/>
              <a:t>8/07/2022</a:t>
            </a:fld>
            <a:endParaRPr lang="en-A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97176C-C78A-4AAC-A78B-F1707B0AB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2D2C10-2A26-43A4-8DBB-F54681C49A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96BF0-2919-4840-95DD-300DD26DF1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9546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25T14:07:4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16564 4379 0</inkml:trace>
  <inkml:trace contextRef="#ctx0" brushRef="#br0" timeOffset="170">16564 4451 0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25T14:08:11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29001 14292 0</inkml:trace>
  <inkml:trace contextRef="#ctx0" brushRef="#br0" timeOffset="2213">18583 5443 0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360" max="7040" units="cm"/>
          <inkml:channel name="Y" type="integer" max="2462" units="cm"/>
          <inkml:channel name="T" type="integer" max="2.14748E9" units="dev"/>
        </inkml:traceFormat>
        <inkml:channelProperties>
          <inkml:channelProperty channel="X" name="resolution" value="176.27118" units="1/cm"/>
          <inkml:channelProperty channel="Y" name="resolution" value="70.34286" units="1/cm"/>
          <inkml:channelProperty channel="T" name="resolution" value="1" units="1/dev"/>
        </inkml:channelProperties>
      </inkml:inkSource>
      <inkml:timestamp xml:id="ts0" timeString="2021-07-25T17:08:36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23395 9498 0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6D85A-BBA5-44F5-90C6-0598EE009ED3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8C1D-AC71-44DE-BCDD-0DAE9F25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39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5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set of node embeddings?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2579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904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20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49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5135880"/>
          </a:xfrm>
          <a:custGeom>
            <a:avLst/>
            <a:gdLst/>
            <a:ahLst/>
            <a:cxnLst/>
            <a:rect l="l" t="t" r="r" b="b"/>
            <a:pathLst>
              <a:path w="9144000" h="5135880">
                <a:moveTo>
                  <a:pt x="9143998" y="0"/>
                </a:moveTo>
                <a:lnTo>
                  <a:pt x="0" y="0"/>
                </a:lnTo>
                <a:lnTo>
                  <a:pt x="0" y="5135430"/>
                </a:lnTo>
                <a:lnTo>
                  <a:pt x="9143998" y="5135430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2192000" cy="1127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5128333"/>
            <a:ext cx="12192000" cy="45720"/>
          </a:xfrm>
          <a:custGeom>
            <a:avLst/>
            <a:gdLst/>
            <a:ahLst/>
            <a:cxnLst/>
            <a:rect l="l" t="t" r="r" b="b"/>
            <a:pathLst>
              <a:path w="9144000" h="45720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87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with r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08060" y="427081"/>
            <a:ext cx="7588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AF7D4CD-A712-E246-8520-7DB1D7C5AF13}" type="slidenum">
              <a:rPr lang="zh-CN" altLang="en-US" sz="2200" b="0" i="0" kern="100" smtClean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2200" b="0" i="0" kern="100" dirty="0">
              <a:solidFill>
                <a:schemeClr val="accent6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1063" y="175990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82824" y="924065"/>
            <a:ext cx="10434464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  <p15:guide id="2" pos="7129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362466" y="223901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1" y="2321306"/>
            <a:ext cx="8986058" cy="1325563"/>
          </a:xfrm>
        </p:spPr>
        <p:txBody>
          <a:bodyPr>
            <a:normAutofit/>
          </a:bodyPr>
          <a:lstStyle>
            <a:lvl1pPr algn="ctr">
              <a:defRPr sz="3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6170A-47EA-4B5D-B466-9280672CD4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8450" y="3646869"/>
            <a:ext cx="3975100" cy="744538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Subsection 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2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">
    <p:bg>
      <p:bgPr>
        <a:solidFill>
          <a:srgbClr val="0E4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8078-FAF9-0F46-BF75-910E24DC1355}"/>
              </a:ext>
            </a:extLst>
          </p:cNvPr>
          <p:cNvSpPr txBox="1"/>
          <p:nvPr userDrawn="1"/>
        </p:nvSpPr>
        <p:spPr>
          <a:xfrm>
            <a:off x="5586886" y="13425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C21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/////////////</a:t>
            </a:r>
            <a:endParaRPr lang="en-US" b="1" i="1" dirty="0">
              <a:solidFill>
                <a:srgbClr val="FC21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21E48-1F5C-9B44-8E34-77AA58222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0" y="1607340"/>
            <a:ext cx="8986058" cy="1821660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D233-FB7B-4112-98CD-A2F86A895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3586" y="3429000"/>
            <a:ext cx="5584826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8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8B79-A6D3-44C6-BD1E-E09300CFD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8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7051" y="6381751"/>
            <a:ext cx="5757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fld id="{A18BA003-E257-4D14-AB01-41CAFAB4B57B}" type="slidenum">
              <a:rPr lang="en-US" sz="1400" b="1" smtClean="0">
                <a:latin typeface="Sommet bold"/>
              </a:rPr>
              <a:pPr eaLnBrk="1" hangingPunct="1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1400" b="1" dirty="0"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28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245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55"/>
              </a:spcBef>
            </a:pPr>
            <a:endParaRPr lang="en-AU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AU" smtClean="0"/>
              <a:pPr marL="38100">
                <a:spcBef>
                  <a:spcPts val="55"/>
                </a:spcBef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21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Level 1</a:t>
            </a:r>
            <a:endParaRPr lang="zh-CN" altLang="en-US" dirty="0"/>
          </a:p>
          <a:p>
            <a:pPr lvl="1"/>
            <a:r>
              <a:rPr lang="en-US" altLang="zh-CN" dirty="0"/>
              <a:t>Level 2</a:t>
            </a:r>
            <a:endParaRPr lang="zh-CN" altLang="en-US" dirty="0"/>
          </a:p>
          <a:p>
            <a:pPr lvl="2"/>
            <a:r>
              <a:rPr lang="en-US" altLang="zh-CN" dirty="0"/>
              <a:t>Level 3</a:t>
            </a:r>
            <a:endParaRPr lang="zh-CN" altLang="en-US" dirty="0"/>
          </a:p>
          <a:p>
            <a:pPr lvl="3"/>
            <a:r>
              <a:rPr lang="en-US" altLang="zh-CN" dirty="0"/>
              <a:t>Level 4</a:t>
            </a:r>
            <a:endParaRPr lang="zh-CN" altLang="en-US" dirty="0"/>
          </a:p>
          <a:p>
            <a:pPr lvl="4"/>
            <a:r>
              <a:rPr lang="en-US" altLang="zh-CN" dirty="0"/>
              <a:t>Level 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jp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customXml" Target="../ink/ink1.xm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4.png"/><Relationship Id="rId26" Type="http://schemas.openxmlformats.org/officeDocument/2006/relationships/image" Target="../media/image114.png"/><Relationship Id="rId3" Type="http://schemas.openxmlformats.org/officeDocument/2006/relationships/image" Target="../media/image86.png"/><Relationship Id="rId21" Type="http://schemas.openxmlformats.org/officeDocument/2006/relationships/image" Target="../media/image108.png"/><Relationship Id="rId34" Type="http://schemas.openxmlformats.org/officeDocument/2006/relationships/image" Target="../media/image1500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3.png"/><Relationship Id="rId25" Type="http://schemas.openxmlformats.org/officeDocument/2006/relationships/image" Target="../media/image113.png"/><Relationship Id="rId33" Type="http://schemas.openxmlformats.org/officeDocument/2006/relationships/image" Target="../media/image1490.png"/><Relationship Id="rId2" Type="http://schemas.openxmlformats.org/officeDocument/2006/relationships/image" Target="../media/image85.png"/><Relationship Id="rId16" Type="http://schemas.openxmlformats.org/officeDocument/2006/relationships/image" Target="../media/image100.png"/><Relationship Id="rId20" Type="http://schemas.openxmlformats.org/officeDocument/2006/relationships/image" Target="../media/image106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24" Type="http://schemas.openxmlformats.org/officeDocument/2006/relationships/image" Target="../media/image112.png"/><Relationship Id="rId5" Type="http://schemas.openxmlformats.org/officeDocument/2006/relationships/image" Target="../media/image88.png"/><Relationship Id="rId15" Type="http://schemas.openxmlformats.org/officeDocument/2006/relationships/image" Target="../media/image99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4.png"/><Relationship Id="rId19" Type="http://schemas.openxmlformats.org/officeDocument/2006/relationships/image" Target="../media/image105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9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7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customXml" Target="../ink/ink3.xml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BDCE1-3336-4251-92F6-E9615F4F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971" y="2251770"/>
            <a:ext cx="8986058" cy="1821660"/>
          </a:xfrm>
        </p:spPr>
        <p:txBody>
          <a:bodyPr/>
          <a:lstStyle/>
          <a:p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75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4852416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10315" y="6712593"/>
            <a:ext cx="616077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35"/>
              </a:lnSpc>
              <a:tabLst>
                <a:tab pos="6045835" algn="l"/>
              </a:tabLst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	</a:t>
            </a: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10</a:t>
            </a:r>
            <a:endParaRPr sz="9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123" y="4470784"/>
            <a:ext cx="6282080" cy="92137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32784" y="1524000"/>
            <a:ext cx="7449820" cy="2870200"/>
            <a:chOff x="1008784" y="1524000"/>
            <a:chExt cx="7449820" cy="28702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4548" y="1524000"/>
              <a:ext cx="6253652" cy="2870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784" y="1871395"/>
              <a:ext cx="2186362" cy="1839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64726" y="3769063"/>
            <a:ext cx="166751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2350" spc="-35" dirty="0">
                <a:latin typeface="Arial"/>
                <a:cs typeface="Arial"/>
              </a:rPr>
              <a:t>Images</a:t>
            </a:r>
            <a:endParaRPr sz="235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4100">
              <a:latin typeface="Arial"/>
              <a:cs typeface="Arial"/>
            </a:endParaRPr>
          </a:p>
          <a:p>
            <a:pPr marR="5080" algn="r"/>
            <a:r>
              <a:rPr sz="2350" spc="-30" dirty="0">
                <a:latin typeface="Arial"/>
                <a:cs typeface="Arial"/>
              </a:rPr>
              <a:t>Text/Speech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0200" y="5455921"/>
            <a:ext cx="9067800" cy="1332865"/>
          </a:xfrm>
          <a:custGeom>
            <a:avLst/>
            <a:gdLst/>
            <a:ahLst/>
            <a:cxnLst/>
            <a:rect l="l" t="t" r="r" b="b"/>
            <a:pathLst>
              <a:path w="9067800" h="1332865">
                <a:moveTo>
                  <a:pt x="0" y="0"/>
                </a:moveTo>
                <a:lnTo>
                  <a:pt x="9067800" y="0"/>
                </a:lnTo>
                <a:lnTo>
                  <a:pt x="9067800" y="1332298"/>
                </a:lnTo>
                <a:lnTo>
                  <a:pt x="0" y="133229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5716" y="5444235"/>
            <a:ext cx="8714740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399540" marR="5080" indent="-1387475">
              <a:lnSpc>
                <a:spcPts val="4320"/>
              </a:lnSpc>
              <a:spcBef>
                <a:spcPts val="64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Modern deep learning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toolbox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designed </a:t>
            </a:r>
            <a:r>
              <a:rPr sz="400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 simple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sequences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grids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822" y="294841"/>
            <a:ext cx="3681984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146590" y="1068725"/>
            <a:ext cx="111024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" dirty="0">
                <a:solidFill>
                  <a:srgbClr val="C00000"/>
                </a:solidFill>
                <a:latin typeface="Arial"/>
                <a:cs typeface="Arial"/>
              </a:rPr>
              <a:t>But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15" dirty="0">
                <a:solidFill>
                  <a:srgbClr val="C00000"/>
                </a:solidFill>
                <a:latin typeface="Arial"/>
                <a:cs typeface="Arial"/>
              </a:rPr>
              <a:t>networks</a:t>
            </a:r>
            <a:r>
              <a:rPr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15" dirty="0">
                <a:solidFill>
                  <a:srgbClr val="C00000"/>
                </a:solidFill>
                <a:latin typeface="Arial"/>
                <a:cs typeface="Arial"/>
              </a:rPr>
              <a:t>are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15" dirty="0">
                <a:solidFill>
                  <a:srgbClr val="C00000"/>
                </a:solidFill>
                <a:latin typeface="Arial"/>
                <a:cs typeface="Arial"/>
              </a:rPr>
              <a:t>far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10" dirty="0">
                <a:solidFill>
                  <a:srgbClr val="C00000"/>
                </a:solidFill>
                <a:latin typeface="Arial"/>
                <a:cs typeface="Arial"/>
              </a:rPr>
              <a:t>more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C00000"/>
                </a:solidFill>
                <a:latin typeface="Arial"/>
                <a:cs typeface="Arial"/>
              </a:rPr>
              <a:t>complex!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163" y="2038348"/>
            <a:ext cx="790702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7020" marR="5080" indent="-274320">
              <a:lnSpc>
                <a:spcPct val="100699"/>
              </a:lnSpc>
              <a:spcBef>
                <a:spcPts val="7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0" dirty="0">
                <a:latin typeface="Calibri"/>
                <a:cs typeface="Calibri"/>
              </a:rPr>
              <a:t>Arbitrary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complex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topological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structure</a:t>
            </a:r>
            <a:r>
              <a:rPr sz="2800" spc="-5" dirty="0">
                <a:latin typeface="Calibri"/>
                <a:cs typeface="Calibri"/>
              </a:rPr>
              <a:t> (i.e.,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spatial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locality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like</a:t>
            </a:r>
            <a:r>
              <a:rPr sz="2800" spc="-5" dirty="0">
                <a:latin typeface="Calibri"/>
                <a:cs typeface="Calibri"/>
              </a:rPr>
              <a:t> grids)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89297" y="6507224"/>
            <a:ext cx="1397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0" dirty="0">
                <a:solidFill>
                  <a:srgbClr val="3F3F3F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6190" y="3250886"/>
            <a:ext cx="1590433" cy="159492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90753" y="3081379"/>
            <a:ext cx="3945254" cy="1874520"/>
            <a:chOff x="1021153" y="3268579"/>
            <a:chExt cx="3945254" cy="18745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153" y="3268579"/>
              <a:ext cx="2189653" cy="1874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2155" y="3864660"/>
              <a:ext cx="1844675" cy="762000"/>
            </a:xfrm>
            <a:custGeom>
              <a:avLst/>
              <a:gdLst/>
              <a:ahLst/>
              <a:cxnLst/>
              <a:rect l="l" t="t" r="r" b="b"/>
              <a:pathLst>
                <a:path w="1844675" h="762000">
                  <a:moveTo>
                    <a:pt x="1844217" y="380936"/>
                  </a:moveTo>
                  <a:lnTo>
                    <a:pt x="1508709" y="35483"/>
                  </a:lnTo>
                  <a:lnTo>
                    <a:pt x="1480146" y="6921"/>
                  </a:lnTo>
                  <a:lnTo>
                    <a:pt x="1460893" y="0"/>
                  </a:lnTo>
                  <a:lnTo>
                    <a:pt x="1453997" y="1714"/>
                  </a:lnTo>
                  <a:lnTo>
                    <a:pt x="1447888" y="5384"/>
                  </a:lnTo>
                  <a:lnTo>
                    <a:pt x="1443228" y="10566"/>
                  </a:lnTo>
                  <a:lnTo>
                    <a:pt x="1440230" y="16852"/>
                  </a:lnTo>
                  <a:lnTo>
                    <a:pt x="1439176" y="23888"/>
                  </a:lnTo>
                  <a:lnTo>
                    <a:pt x="1439176" y="236474"/>
                  </a:lnTo>
                  <a:lnTo>
                    <a:pt x="405041" y="236474"/>
                  </a:lnTo>
                  <a:lnTo>
                    <a:pt x="405041" y="35483"/>
                  </a:lnTo>
                  <a:lnTo>
                    <a:pt x="405041" y="23888"/>
                  </a:lnTo>
                  <a:lnTo>
                    <a:pt x="403987" y="16852"/>
                  </a:lnTo>
                  <a:lnTo>
                    <a:pt x="400989" y="10566"/>
                  </a:lnTo>
                  <a:lnTo>
                    <a:pt x="396316" y="5384"/>
                  </a:lnTo>
                  <a:lnTo>
                    <a:pt x="390220" y="1714"/>
                  </a:lnTo>
                  <a:lnTo>
                    <a:pt x="383311" y="0"/>
                  </a:lnTo>
                  <a:lnTo>
                    <a:pt x="376351" y="355"/>
                  </a:lnTo>
                  <a:lnTo>
                    <a:pt x="7023" y="363969"/>
                  </a:lnTo>
                  <a:lnTo>
                    <a:pt x="0" y="380936"/>
                  </a:lnTo>
                  <a:lnTo>
                    <a:pt x="1752" y="389966"/>
                  </a:lnTo>
                  <a:lnTo>
                    <a:pt x="364070" y="754938"/>
                  </a:lnTo>
                  <a:lnTo>
                    <a:pt x="383311" y="761860"/>
                  </a:lnTo>
                  <a:lnTo>
                    <a:pt x="390220" y="760145"/>
                  </a:lnTo>
                  <a:lnTo>
                    <a:pt x="396316" y="756475"/>
                  </a:lnTo>
                  <a:lnTo>
                    <a:pt x="400989" y="751306"/>
                  </a:lnTo>
                  <a:lnTo>
                    <a:pt x="403987" y="745007"/>
                  </a:lnTo>
                  <a:lnTo>
                    <a:pt x="405041" y="737971"/>
                  </a:lnTo>
                  <a:lnTo>
                    <a:pt x="405041" y="726389"/>
                  </a:lnTo>
                  <a:lnTo>
                    <a:pt x="405041" y="525399"/>
                  </a:lnTo>
                  <a:lnTo>
                    <a:pt x="1439176" y="525399"/>
                  </a:lnTo>
                  <a:lnTo>
                    <a:pt x="1439176" y="737971"/>
                  </a:lnTo>
                  <a:lnTo>
                    <a:pt x="1440230" y="745007"/>
                  </a:lnTo>
                  <a:lnTo>
                    <a:pt x="1443228" y="751306"/>
                  </a:lnTo>
                  <a:lnTo>
                    <a:pt x="1447888" y="756475"/>
                  </a:lnTo>
                  <a:lnTo>
                    <a:pt x="1453997" y="760145"/>
                  </a:lnTo>
                  <a:lnTo>
                    <a:pt x="1460893" y="761860"/>
                  </a:lnTo>
                  <a:lnTo>
                    <a:pt x="1467853" y="761517"/>
                  </a:lnTo>
                  <a:lnTo>
                    <a:pt x="1508709" y="726389"/>
                  </a:lnTo>
                  <a:lnTo>
                    <a:pt x="1837182" y="397903"/>
                  </a:lnTo>
                  <a:lnTo>
                    <a:pt x="1842452" y="389966"/>
                  </a:lnTo>
                  <a:lnTo>
                    <a:pt x="1844217" y="38093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61798" y="3940165"/>
            <a:ext cx="1538804" cy="2244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86427" y="3278917"/>
            <a:ext cx="690245" cy="668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4200" spc="-95" dirty="0">
                <a:latin typeface="Arial"/>
                <a:cs typeface="Arial"/>
              </a:rPr>
              <a:t>v</a:t>
            </a:r>
            <a:r>
              <a:rPr sz="4200" spc="-85" dirty="0">
                <a:latin typeface="Arial"/>
                <a:cs typeface="Arial"/>
              </a:rPr>
              <a:t>s</a:t>
            </a:r>
            <a:r>
              <a:rPr sz="4200" spc="25" dirty="0">
                <a:latin typeface="Arial"/>
                <a:cs typeface="Arial"/>
              </a:rPr>
              <a:t>.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6164" y="4803801"/>
            <a:ext cx="6819265" cy="1866264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452120">
              <a:spcBef>
                <a:spcPts val="1470"/>
              </a:spcBef>
              <a:tabLst>
                <a:tab pos="4414520" algn="l"/>
              </a:tabLst>
            </a:pPr>
            <a:r>
              <a:rPr sz="2350" spc="5" dirty="0">
                <a:latin typeface="Arial"/>
                <a:cs typeface="Arial"/>
              </a:rPr>
              <a:t>Networks	</a:t>
            </a:r>
            <a:r>
              <a:rPr sz="2350" spc="-35" dirty="0">
                <a:latin typeface="Arial"/>
                <a:cs typeface="Arial"/>
              </a:rPr>
              <a:t>Images</a:t>
            </a:r>
            <a:endParaRPr sz="2350" dirty="0">
              <a:latin typeface="Arial"/>
              <a:cs typeface="Arial"/>
            </a:endParaRPr>
          </a:p>
          <a:p>
            <a:pPr marL="287020" indent="-274320">
              <a:spcBef>
                <a:spcPts val="16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dirty="0">
                <a:latin typeface="Calibri"/>
                <a:cs typeface="Calibri"/>
              </a:rPr>
              <a:t>No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fixed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ordering</a:t>
            </a:r>
            <a:r>
              <a:rPr sz="2800" spc="-5" dirty="0">
                <a:latin typeface="Calibri"/>
                <a:cs typeface="Calibri"/>
              </a:rPr>
              <a:t> or </a:t>
            </a:r>
            <a:r>
              <a:rPr sz="2800" spc="-25" dirty="0">
                <a:latin typeface="Calibri"/>
                <a:cs typeface="Calibri"/>
              </a:rPr>
              <a:t>reference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point</a:t>
            </a:r>
            <a:endParaRPr sz="2800" dirty="0">
              <a:latin typeface="Calibri"/>
              <a:cs typeface="Calibri"/>
            </a:endParaRPr>
          </a:p>
          <a:p>
            <a:pPr marL="287020" indent="-274320">
              <a:spcBef>
                <a:spcPts val="620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sz="2800" spc="-15" dirty="0">
                <a:latin typeface="Calibri"/>
                <a:cs typeface="Calibri"/>
              </a:rPr>
              <a:t>Often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dynamic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multimodal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1729739">
              <a:spcBef>
                <a:spcPts val="245"/>
              </a:spcBef>
            </a:pPr>
            <a:endParaRPr sz="9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99865" y="4264615"/>
            <a:ext cx="55816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50" spc="-350" dirty="0">
                <a:latin typeface="Arial"/>
                <a:cs typeface="Arial"/>
              </a:rPr>
              <a:t>T</a:t>
            </a:r>
            <a:r>
              <a:rPr sz="2350" spc="-75" dirty="0">
                <a:latin typeface="Arial"/>
                <a:cs typeface="Arial"/>
              </a:rPr>
              <a:t>e</a:t>
            </a:r>
            <a:r>
              <a:rPr sz="2350" spc="-20" dirty="0">
                <a:latin typeface="Arial"/>
                <a:cs typeface="Arial"/>
              </a:rPr>
              <a:t>x</a:t>
            </a:r>
            <a:r>
              <a:rPr sz="2350" spc="55" dirty="0">
                <a:latin typeface="Arial"/>
                <a:cs typeface="Arial"/>
              </a:rPr>
              <a:t>t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7023" y="371856"/>
            <a:ext cx="1426464" cy="52730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277179" y="3355774"/>
            <a:ext cx="436880" cy="329565"/>
          </a:xfrm>
          <a:custGeom>
            <a:avLst/>
            <a:gdLst/>
            <a:ahLst/>
            <a:cxnLst/>
            <a:rect l="l" t="t" r="r" b="b"/>
            <a:pathLst>
              <a:path w="436879" h="329564">
                <a:moveTo>
                  <a:pt x="331696" y="0"/>
                </a:moveTo>
                <a:lnTo>
                  <a:pt x="327007" y="13370"/>
                </a:lnTo>
                <a:lnTo>
                  <a:pt x="346074" y="21645"/>
                </a:lnTo>
                <a:lnTo>
                  <a:pt x="362471" y="33099"/>
                </a:lnTo>
                <a:lnTo>
                  <a:pt x="387258" y="65547"/>
                </a:lnTo>
                <a:lnTo>
                  <a:pt x="401843" y="109324"/>
                </a:lnTo>
                <a:lnTo>
                  <a:pt x="406704" y="163041"/>
                </a:lnTo>
                <a:lnTo>
                  <a:pt x="405483" y="192092"/>
                </a:lnTo>
                <a:lnTo>
                  <a:pt x="395716" y="242185"/>
                </a:lnTo>
                <a:lnTo>
                  <a:pt x="376118" y="281307"/>
                </a:lnTo>
                <a:lnTo>
                  <a:pt x="346296" y="307699"/>
                </a:lnTo>
                <a:lnTo>
                  <a:pt x="327527" y="316011"/>
                </a:lnTo>
                <a:lnTo>
                  <a:pt x="331696" y="329382"/>
                </a:lnTo>
                <a:lnTo>
                  <a:pt x="376622" y="308307"/>
                </a:lnTo>
                <a:lnTo>
                  <a:pt x="409656" y="271823"/>
                </a:lnTo>
                <a:lnTo>
                  <a:pt x="429971" y="222966"/>
                </a:lnTo>
                <a:lnTo>
                  <a:pt x="436742" y="164777"/>
                </a:lnTo>
                <a:lnTo>
                  <a:pt x="435044" y="134581"/>
                </a:lnTo>
                <a:lnTo>
                  <a:pt x="421458" y="81059"/>
                </a:lnTo>
                <a:lnTo>
                  <a:pt x="394512" y="37488"/>
                </a:lnTo>
                <a:lnTo>
                  <a:pt x="355575" y="8622"/>
                </a:lnTo>
                <a:lnTo>
                  <a:pt x="331696" y="0"/>
                </a:lnTo>
                <a:close/>
              </a:path>
              <a:path w="43687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40"/>
                </a:lnTo>
                <a:lnTo>
                  <a:pt x="41026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16709" y="1242351"/>
            <a:ext cx="7478395" cy="51492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8140" indent="-320040">
              <a:spcBef>
                <a:spcPts val="53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57505" algn="l"/>
                <a:tab pos="358140" algn="l"/>
              </a:tabLst>
            </a:pPr>
            <a:r>
              <a:rPr sz="3200" b="1" spc="-5" dirty="0">
                <a:latin typeface="Calibri"/>
                <a:cs typeface="Calibri"/>
              </a:rPr>
              <a:t>Assume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have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graph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dirty="0">
                <a:latin typeface="Cambria Math"/>
                <a:cs typeface="Cambria Math"/>
              </a:rPr>
              <a:t>𝑮</a:t>
            </a:r>
            <a:r>
              <a:rPr sz="3200" b="1" dirty="0"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50875" lvl="1" indent="-274955">
              <a:spcBef>
                <a:spcPts val="37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dirty="0">
                <a:latin typeface="Cambria Math"/>
                <a:cs typeface="Cambria Math"/>
              </a:rPr>
              <a:t>𝑉</a:t>
            </a:r>
            <a:r>
              <a:rPr sz="2800" spc="9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 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D60093"/>
                </a:solidFill>
                <a:latin typeface="Calibri"/>
                <a:cs typeface="Calibri"/>
              </a:rPr>
              <a:t>vertex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set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33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dirty="0">
                <a:latin typeface="Cambria Math"/>
                <a:cs typeface="Cambria Math"/>
              </a:rPr>
              <a:t>𝑨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b="1" dirty="0">
                <a:solidFill>
                  <a:srgbClr val="D60093"/>
                </a:solidFill>
                <a:latin typeface="Calibri"/>
                <a:cs typeface="Calibri"/>
              </a:rPr>
              <a:t>adjacency 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matrix </a:t>
            </a:r>
            <a:r>
              <a:rPr sz="2800" spc="-5" dirty="0">
                <a:latin typeface="Calibri"/>
                <a:cs typeface="Calibri"/>
              </a:rPr>
              <a:t>(assume binary)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53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dirty="0">
                <a:latin typeface="Cambria Math"/>
                <a:cs typeface="Cambria Math"/>
              </a:rPr>
              <a:t>𝑿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∈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225" dirty="0">
                <a:latin typeface="Cambria Math"/>
                <a:cs typeface="Cambria Math"/>
              </a:rPr>
              <a:t>ℝ</a:t>
            </a:r>
            <a:r>
              <a:rPr sz="3000" spc="337" baseline="27777" dirty="0">
                <a:latin typeface="Cambria Math"/>
                <a:cs typeface="Cambria Math"/>
              </a:rPr>
              <a:t>:</a:t>
            </a:r>
            <a:r>
              <a:rPr lang="en-AU" sz="3000" i="1" spc="337" baseline="27777" dirty="0">
                <a:latin typeface="Cambria Math"/>
                <a:cs typeface="Cambria Math"/>
              </a:rPr>
              <a:t>m</a:t>
            </a:r>
            <a:r>
              <a:rPr sz="3000" spc="337" baseline="27777" dirty="0">
                <a:latin typeface="Cambria Math"/>
                <a:cs typeface="Cambria Math"/>
              </a:rPr>
              <a:t>×|</a:t>
            </a:r>
            <a:r>
              <a:rPr lang="en-AU" sz="3000" i="1" spc="337" baseline="27777" dirty="0">
                <a:latin typeface="Cambria Math"/>
                <a:cs typeface="Cambria Math"/>
              </a:rPr>
              <a:t>V</a:t>
            </a:r>
            <a:r>
              <a:rPr sz="3000" spc="337" baseline="27777" dirty="0">
                <a:latin typeface="Cambria Math"/>
                <a:cs typeface="Cambria Math"/>
              </a:rPr>
              <a:t>|</a:t>
            </a:r>
            <a:r>
              <a:rPr sz="3000" spc="480" baseline="27777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node</a:t>
            </a:r>
            <a:r>
              <a:rPr sz="2800" b="1" spc="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D60093"/>
                </a:solidFill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24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  <a:tab pos="3276600" algn="l"/>
                <a:tab pos="3628390" algn="l"/>
              </a:tabLst>
            </a:pPr>
            <a:r>
              <a:rPr sz="2800" spc="40" dirty="0">
                <a:latin typeface="Cambria Math"/>
                <a:cs typeface="Cambria Math"/>
              </a:rPr>
              <a:t>𝑣</a:t>
            </a:r>
            <a:r>
              <a:rPr sz="2800" spc="40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𝑉</a:t>
            </a:r>
            <a:r>
              <a:rPr sz="2800" spc="40" dirty="0">
                <a:latin typeface="Calibri"/>
                <a:cs typeface="Calibri"/>
              </a:rPr>
              <a:t>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𝑁	𝑣	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set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0" dirty="0">
                <a:latin typeface="Calibri"/>
                <a:cs typeface="Calibri"/>
              </a:rPr>
              <a:t> neighbors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𝑣</a:t>
            </a:r>
            <a:r>
              <a:rPr sz="2800" spc="4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 marL="650875" lvl="1" indent="-274955">
              <a:spcBef>
                <a:spcPts val="33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800" b="1" spc="-5" dirty="0">
                <a:latin typeface="Calibri"/>
                <a:cs typeface="Calibri"/>
              </a:rPr>
              <a:t>Node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features:</a:t>
            </a:r>
            <a:endParaRPr sz="2800" dirty="0">
              <a:latin typeface="Calibri"/>
              <a:cs typeface="Calibri"/>
            </a:endParaRPr>
          </a:p>
          <a:p>
            <a:pPr marL="916305" lvl="2" indent="-229235">
              <a:spcBef>
                <a:spcPts val="35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spc="-5" dirty="0">
                <a:latin typeface="Calibri"/>
                <a:cs typeface="Calibri"/>
              </a:rPr>
              <a:t>Social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networks: </a:t>
            </a:r>
            <a:r>
              <a:rPr sz="2400" spc="-5" dirty="0">
                <a:latin typeface="Calibri"/>
                <a:cs typeface="Calibri"/>
              </a:rPr>
              <a:t>User </a:t>
            </a:r>
            <a:r>
              <a:rPr sz="2400" spc="-10" dirty="0">
                <a:latin typeface="Calibri"/>
                <a:cs typeface="Calibri"/>
              </a:rPr>
              <a:t>profile,</a:t>
            </a:r>
            <a:r>
              <a:rPr sz="2400" spc="-5" dirty="0">
                <a:latin typeface="Calibri"/>
                <a:cs typeface="Calibri"/>
              </a:rPr>
              <a:t> User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  <a:p>
            <a:pPr marL="915669" marR="214629" lvl="2" indent="-228600">
              <a:lnSpc>
                <a:spcPts val="2620"/>
              </a:lnSpc>
              <a:spcBef>
                <a:spcPts val="615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spc="-10" dirty="0">
                <a:latin typeface="Calibri"/>
                <a:cs typeface="Calibri"/>
              </a:rPr>
              <a:t>Biological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networks: </a:t>
            </a:r>
            <a:r>
              <a:rPr sz="2400" dirty="0">
                <a:latin typeface="Calibri"/>
                <a:cs typeface="Calibri"/>
              </a:rPr>
              <a:t>Gene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profiles,</a:t>
            </a:r>
            <a:r>
              <a:rPr sz="2400" spc="-5" dirty="0">
                <a:latin typeface="Calibri"/>
                <a:cs typeface="Calibri"/>
              </a:rPr>
              <a:t> gene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functional</a:t>
            </a:r>
            <a:r>
              <a:rPr sz="2400" spc="-15" dirty="0">
                <a:latin typeface="Calibri"/>
                <a:cs typeface="Calibri"/>
              </a:rPr>
              <a:t> information</a:t>
            </a:r>
            <a:endParaRPr sz="2400" dirty="0">
              <a:latin typeface="Calibri"/>
              <a:cs typeface="Calibri"/>
            </a:endParaRPr>
          </a:p>
          <a:p>
            <a:pPr marL="916305" lvl="2" indent="-229235">
              <a:spcBef>
                <a:spcPts val="170"/>
              </a:spcBef>
              <a:buClr>
                <a:srgbClr val="E66C7D"/>
              </a:buClr>
              <a:buFont typeface="Wingdings"/>
              <a:buChar char=""/>
              <a:tabLst>
                <a:tab pos="916305" algn="l"/>
              </a:tabLst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graph</a:t>
            </a:r>
            <a:r>
              <a:rPr sz="2400" spc="-10" dirty="0">
                <a:latin typeface="Calibri"/>
                <a:cs typeface="Calibri"/>
              </a:rPr>
              <a:t> dataset:</a:t>
            </a:r>
            <a:endParaRPr sz="2400" dirty="0">
              <a:latin typeface="Calibri"/>
              <a:cs typeface="Calibri"/>
            </a:endParaRPr>
          </a:p>
          <a:p>
            <a:pPr marL="1135380" lvl="3" indent="-182880">
              <a:spcBef>
                <a:spcPts val="305"/>
              </a:spcBef>
              <a:buClr>
                <a:srgbClr val="6BB76D"/>
              </a:buClr>
              <a:buFont typeface="Wingdings"/>
              <a:buChar char=""/>
              <a:tabLst>
                <a:tab pos="1135380" algn="l"/>
              </a:tabLst>
            </a:pPr>
            <a:r>
              <a:rPr sz="2000" spc="-10" dirty="0">
                <a:latin typeface="Calibri"/>
                <a:cs typeface="Calibri"/>
              </a:rPr>
              <a:t>Indicator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vectors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(one-hot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encoding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node)</a:t>
            </a:r>
            <a:endParaRPr sz="2000" dirty="0">
              <a:latin typeface="Calibri"/>
              <a:cs typeface="Calibri"/>
            </a:endParaRPr>
          </a:p>
          <a:p>
            <a:pPr marL="1135380" lvl="3" indent="-182880">
              <a:spcBef>
                <a:spcPts val="215"/>
              </a:spcBef>
              <a:buClr>
                <a:srgbClr val="6BB76D"/>
              </a:buClr>
              <a:buFont typeface="Wingdings"/>
              <a:buChar char=""/>
              <a:tabLst>
                <a:tab pos="1135380" algn="l"/>
              </a:tabLst>
            </a:pPr>
            <a:r>
              <a:rPr sz="2000" spc="-20" dirty="0">
                <a:latin typeface="Calibri"/>
                <a:cs typeface="Calibri"/>
              </a:rPr>
              <a:t>Vector</a:t>
            </a:r>
            <a:r>
              <a:rPr sz="2000" spc="-5" dirty="0">
                <a:latin typeface="Calibri"/>
                <a:cs typeface="Calibri"/>
              </a:rPr>
              <a:t> of </a:t>
            </a:r>
            <a:r>
              <a:rPr sz="2000" spc="-15" dirty="0">
                <a:latin typeface="Calibri"/>
                <a:cs typeface="Calibri"/>
              </a:rPr>
              <a:t>constant</a:t>
            </a:r>
            <a:r>
              <a:rPr sz="2000" spc="-5" dirty="0">
                <a:latin typeface="Calibri"/>
                <a:cs typeface="Calibri"/>
              </a:rPr>
              <a:t> 1: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[1,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…, 1]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1"/>
            <a:ext cx="4370832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552956"/>
            <a:ext cx="605409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815"/>
              </a:lnSpc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latin typeface="Calibri"/>
                <a:cs typeface="Calibri"/>
              </a:rPr>
              <a:t>Join</a:t>
            </a:r>
            <a:r>
              <a:rPr sz="3200" spc="-5" dirty="0">
                <a:latin typeface="Calibri"/>
                <a:cs typeface="Calibri"/>
              </a:rPr>
              <a:t> adjacency matrix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25" dirty="0">
                <a:latin typeface="Calibri"/>
                <a:cs typeface="Calibri"/>
              </a:rPr>
              <a:t>features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ts val="3815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5" dirty="0">
                <a:latin typeface="Calibri"/>
                <a:cs typeface="Calibri"/>
              </a:rPr>
              <a:t>Feed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deep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neural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4808" y="3971688"/>
            <a:ext cx="3743960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85"/>
              </a:lnSpc>
              <a:tabLst>
                <a:tab pos="319405" algn="l"/>
              </a:tabLst>
            </a:pPr>
            <a:r>
              <a:rPr sz="2600" dirty="0">
                <a:solidFill>
                  <a:srgbClr val="F0AD00"/>
                </a:solidFill>
                <a:latin typeface="Wingdings 2"/>
                <a:cs typeface="Wingdings 2"/>
              </a:rPr>
              <a:t></a:t>
            </a:r>
            <a:r>
              <a:rPr sz="2600" dirty="0">
                <a:solidFill>
                  <a:srgbClr val="F0AD00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Issues</a:t>
            </a:r>
            <a:r>
              <a:rPr sz="32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this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idea: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2109" y="4336942"/>
            <a:ext cx="6607175" cy="16300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Issues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this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idea: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20" dirty="0">
                <a:latin typeface="Cambria Math"/>
                <a:cs typeface="Cambria Math"/>
              </a:rPr>
              <a:t>𝑂(|𝑉|)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  <a:p>
            <a:pPr marL="625475" lvl="1" indent="-274955">
              <a:spcBef>
                <a:spcPts val="65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Not</a:t>
            </a:r>
            <a:r>
              <a:rPr sz="2800" spc="-5" dirty="0">
                <a:latin typeface="Calibri"/>
                <a:cs typeface="Calibri"/>
              </a:rPr>
              <a:t> applicable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00" y="2715069"/>
            <a:ext cx="9144000" cy="1831975"/>
            <a:chOff x="0" y="2715068"/>
            <a:chExt cx="9144000" cy="1831975"/>
          </a:xfrm>
        </p:grpSpPr>
        <p:sp>
          <p:nvSpPr>
            <p:cNvPr id="7" name="object 7"/>
            <p:cNvSpPr/>
            <p:nvPr/>
          </p:nvSpPr>
          <p:spPr>
            <a:xfrm>
              <a:off x="0" y="2715069"/>
              <a:ext cx="9144000" cy="1831975"/>
            </a:xfrm>
            <a:custGeom>
              <a:avLst/>
              <a:gdLst/>
              <a:ahLst/>
              <a:cxnLst/>
              <a:rect l="l" t="t" r="r" b="b"/>
              <a:pathLst>
                <a:path w="9144000" h="1831975">
                  <a:moveTo>
                    <a:pt x="9144000" y="0"/>
                  </a:moveTo>
                  <a:lnTo>
                    <a:pt x="0" y="0"/>
                  </a:lnTo>
                  <a:lnTo>
                    <a:pt x="0" y="1831543"/>
                  </a:lnTo>
                  <a:lnTo>
                    <a:pt x="9144000" y="183154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88585" y="3150515"/>
              <a:ext cx="2141855" cy="1268095"/>
            </a:xfrm>
            <a:custGeom>
              <a:avLst/>
              <a:gdLst/>
              <a:ahLst/>
              <a:cxnLst/>
              <a:rect l="l" t="t" r="r" b="b"/>
              <a:pathLst>
                <a:path w="2141854" h="1268095">
                  <a:moveTo>
                    <a:pt x="79305" y="0"/>
                  </a:moveTo>
                  <a:lnTo>
                    <a:pt x="2061945" y="0"/>
                  </a:lnTo>
                  <a:lnTo>
                    <a:pt x="2092815" y="6270"/>
                  </a:lnTo>
                  <a:lnTo>
                    <a:pt x="2118023" y="23370"/>
                  </a:lnTo>
                  <a:lnTo>
                    <a:pt x="2135019" y="48733"/>
                  </a:lnTo>
                  <a:lnTo>
                    <a:pt x="2141251" y="79793"/>
                  </a:lnTo>
                  <a:lnTo>
                    <a:pt x="2141251" y="1188032"/>
                  </a:lnTo>
                  <a:lnTo>
                    <a:pt x="2135019" y="1219092"/>
                  </a:lnTo>
                  <a:lnTo>
                    <a:pt x="2118023" y="1244455"/>
                  </a:lnTo>
                  <a:lnTo>
                    <a:pt x="2092815" y="1261555"/>
                  </a:lnTo>
                  <a:lnTo>
                    <a:pt x="2061945" y="1267826"/>
                  </a:lnTo>
                  <a:lnTo>
                    <a:pt x="79305" y="1267826"/>
                  </a:lnTo>
                  <a:lnTo>
                    <a:pt x="48436" y="1261555"/>
                  </a:lnTo>
                  <a:lnTo>
                    <a:pt x="23227" y="1244455"/>
                  </a:lnTo>
                  <a:lnTo>
                    <a:pt x="6232" y="1219092"/>
                  </a:lnTo>
                  <a:lnTo>
                    <a:pt x="0" y="1188032"/>
                  </a:lnTo>
                  <a:lnTo>
                    <a:pt x="0" y="79793"/>
                  </a:lnTo>
                  <a:lnTo>
                    <a:pt x="6232" y="48733"/>
                  </a:lnTo>
                  <a:lnTo>
                    <a:pt x="23227" y="23370"/>
                  </a:lnTo>
                  <a:lnTo>
                    <a:pt x="48436" y="6270"/>
                  </a:lnTo>
                  <a:lnTo>
                    <a:pt x="79305" y="0"/>
                  </a:lnTo>
                  <a:close/>
                </a:path>
              </a:pathLst>
            </a:custGeom>
            <a:ln w="17703">
              <a:solidFill>
                <a:srgbClr val="0119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50267" y="3061856"/>
              <a:ext cx="2026920" cy="1454150"/>
            </a:xfrm>
            <a:custGeom>
              <a:avLst/>
              <a:gdLst/>
              <a:ahLst/>
              <a:cxnLst/>
              <a:rect l="l" t="t" r="r" b="b"/>
              <a:pathLst>
                <a:path w="2026920" h="1454150">
                  <a:moveTo>
                    <a:pt x="0" y="0"/>
                  </a:moveTo>
                  <a:lnTo>
                    <a:pt x="2026699" y="0"/>
                  </a:lnTo>
                  <a:lnTo>
                    <a:pt x="2026699" y="1454010"/>
                  </a:lnTo>
                  <a:lnTo>
                    <a:pt x="0" y="1454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08675" y="3098577"/>
            <a:ext cx="12382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just">
              <a:lnSpc>
                <a:spcPct val="155100"/>
              </a:lnSpc>
              <a:spcBef>
                <a:spcPts val="100"/>
              </a:spcBef>
            </a:pPr>
            <a:r>
              <a:rPr sz="1050" b="1" spc="-30" dirty="0">
                <a:solidFill>
                  <a:srgbClr val="941751"/>
                </a:solidFill>
                <a:latin typeface="Arial"/>
                <a:cs typeface="Arial"/>
              </a:rPr>
              <a:t>A  </a:t>
            </a:r>
            <a:r>
              <a:rPr sz="1050" b="1" spc="-20" dirty="0">
                <a:solidFill>
                  <a:srgbClr val="941751"/>
                </a:solidFill>
                <a:latin typeface="Arial"/>
                <a:cs typeface="Arial"/>
              </a:rPr>
              <a:t>B  </a:t>
            </a:r>
            <a:r>
              <a:rPr sz="1050" b="1" spc="5" dirty="0">
                <a:solidFill>
                  <a:srgbClr val="941751"/>
                </a:solidFill>
                <a:latin typeface="Arial"/>
                <a:cs typeface="Arial"/>
              </a:rPr>
              <a:t>C  D  </a:t>
            </a:r>
            <a:r>
              <a:rPr sz="1050" b="1" spc="-30" dirty="0">
                <a:solidFill>
                  <a:srgbClr val="941751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2272" y="2950032"/>
            <a:ext cx="1127760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spcBef>
                <a:spcPts val="95"/>
              </a:spcBef>
              <a:tabLst>
                <a:tab pos="252095" algn="l"/>
                <a:tab pos="492125" algn="l"/>
                <a:tab pos="737235" algn="l"/>
                <a:tab pos="981710" algn="l"/>
              </a:tabLst>
            </a:pPr>
            <a:r>
              <a:rPr sz="1050" b="1" spc="-50" dirty="0">
                <a:solidFill>
                  <a:srgbClr val="941751"/>
                </a:solidFill>
                <a:latin typeface="Arial"/>
                <a:cs typeface="Arial"/>
              </a:rPr>
              <a:t>A	</a:t>
            </a:r>
            <a:r>
              <a:rPr sz="1050" b="1" spc="-30" dirty="0">
                <a:solidFill>
                  <a:srgbClr val="941751"/>
                </a:solidFill>
                <a:latin typeface="Arial"/>
                <a:cs typeface="Arial"/>
              </a:rPr>
              <a:t>B	</a:t>
            </a:r>
            <a:r>
              <a:rPr sz="1050" b="1" spc="10" dirty="0">
                <a:solidFill>
                  <a:srgbClr val="941751"/>
                </a:solidFill>
                <a:latin typeface="Arial"/>
                <a:cs typeface="Arial"/>
              </a:rPr>
              <a:t>C	D	</a:t>
            </a:r>
            <a:r>
              <a:rPr sz="1050" b="1" spc="-30" dirty="0">
                <a:solidFill>
                  <a:srgbClr val="941751"/>
                </a:solidFill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755"/>
              </a:spcBef>
              <a:tabLst>
                <a:tab pos="269240" algn="l"/>
                <a:tab pos="527050" algn="l"/>
                <a:tab pos="784225" algn="l"/>
                <a:tab pos="1041400" algn="l"/>
              </a:tabLst>
            </a:pPr>
            <a:r>
              <a:rPr sz="1050" b="1" spc="-10" dirty="0">
                <a:latin typeface="Arial"/>
                <a:cs typeface="Arial"/>
              </a:rPr>
              <a:t>0	1	1	1	0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  <a:tab pos="527050" algn="l"/>
                <a:tab pos="784225" algn="l"/>
                <a:tab pos="1041400" algn="l"/>
              </a:tabLst>
            </a:pPr>
            <a:r>
              <a:rPr sz="1050" b="1" spc="-10" dirty="0">
                <a:latin typeface="Arial"/>
                <a:cs typeface="Arial"/>
              </a:rPr>
              <a:t>1	0	0	1	1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  <a:tab pos="527050" algn="l"/>
                <a:tab pos="784225" algn="l"/>
                <a:tab pos="1041400" algn="l"/>
              </a:tabLst>
            </a:pPr>
            <a:r>
              <a:rPr sz="1050" b="1" spc="-10" dirty="0">
                <a:latin typeface="Arial"/>
                <a:cs typeface="Arial"/>
              </a:rPr>
              <a:t>1	0	0	1	0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  <a:tab pos="527050" algn="l"/>
                <a:tab pos="784225" algn="l"/>
                <a:tab pos="1041400" algn="l"/>
              </a:tabLst>
            </a:pPr>
            <a:r>
              <a:rPr sz="1050" b="1" spc="-10" dirty="0">
                <a:latin typeface="Arial"/>
                <a:cs typeface="Arial"/>
              </a:rPr>
              <a:t>1	1	1	0	1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  <a:tab pos="527050" algn="l"/>
                <a:tab pos="784225" algn="l"/>
                <a:tab pos="1041400" algn="l"/>
              </a:tabLst>
            </a:pPr>
            <a:r>
              <a:rPr sz="1050" b="1" spc="-10" dirty="0">
                <a:latin typeface="Arial"/>
                <a:cs typeface="Arial"/>
              </a:rPr>
              <a:t>0	1	0	1	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72070" y="3117460"/>
            <a:ext cx="356235" cy="12668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spcBef>
                <a:spcPts val="795"/>
              </a:spcBef>
              <a:tabLst>
                <a:tab pos="269240" algn="l"/>
              </a:tabLst>
            </a:pPr>
            <a:r>
              <a:rPr sz="1050" b="1" spc="-10" dirty="0">
                <a:latin typeface="Arial"/>
                <a:cs typeface="Arial"/>
              </a:rPr>
              <a:t>1	0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</a:tabLst>
            </a:pPr>
            <a:r>
              <a:rPr sz="1050" b="1" spc="-10" dirty="0">
                <a:latin typeface="Arial"/>
                <a:cs typeface="Arial"/>
              </a:rPr>
              <a:t>0	0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</a:tabLst>
            </a:pPr>
            <a:r>
              <a:rPr sz="1050" b="1" spc="-10" dirty="0">
                <a:latin typeface="Arial"/>
                <a:cs typeface="Arial"/>
              </a:rPr>
              <a:t>0	1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</a:tabLst>
            </a:pPr>
            <a:r>
              <a:rPr sz="1050" b="1" spc="-10" dirty="0">
                <a:latin typeface="Arial"/>
                <a:cs typeface="Arial"/>
              </a:rPr>
              <a:t>1	1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  <a:tabLst>
                <a:tab pos="269240" algn="l"/>
              </a:tabLst>
            </a:pPr>
            <a:r>
              <a:rPr sz="1050" b="1" spc="-10" dirty="0">
                <a:latin typeface="Arial"/>
                <a:cs typeface="Arial"/>
              </a:rPr>
              <a:t>1	0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0266" y="2950031"/>
            <a:ext cx="302260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50" b="1" dirty="0">
                <a:solidFill>
                  <a:srgbClr val="941751"/>
                </a:solidFill>
                <a:latin typeface="Arial"/>
                <a:cs typeface="Arial"/>
              </a:rPr>
              <a:t>Feat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5019" y="2676524"/>
            <a:ext cx="107950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5"/>
              </a:lnSpc>
              <a:tabLst>
                <a:tab pos="273050" algn="l"/>
              </a:tabLst>
            </a:pPr>
            <a:r>
              <a:rPr sz="2150" dirty="0">
                <a:latin typeface="Arial"/>
                <a:cs typeface="Arial"/>
              </a:rPr>
              <a:t>•	Done?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07653" y="2719116"/>
            <a:ext cx="8338184" cy="1728470"/>
            <a:chOff x="83653" y="2719116"/>
            <a:chExt cx="8338184" cy="172847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561" y="2719116"/>
              <a:ext cx="3471722" cy="17281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92284" y="3679085"/>
              <a:ext cx="601980" cy="0"/>
            </a:xfrm>
            <a:custGeom>
              <a:avLst/>
              <a:gdLst/>
              <a:ahLst/>
              <a:cxnLst/>
              <a:rect l="l" t="t" r="r" b="b"/>
              <a:pathLst>
                <a:path w="601979">
                  <a:moveTo>
                    <a:pt x="0" y="0"/>
                  </a:moveTo>
                  <a:lnTo>
                    <a:pt x="574185" y="0"/>
                  </a:lnTo>
                  <a:lnTo>
                    <a:pt x="601521" y="0"/>
                  </a:lnTo>
                </a:path>
              </a:pathLst>
            </a:custGeom>
            <a:ln w="548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66468" y="3563873"/>
              <a:ext cx="229870" cy="230504"/>
            </a:xfrm>
            <a:custGeom>
              <a:avLst/>
              <a:gdLst/>
              <a:ahLst/>
              <a:cxnLst/>
              <a:rect l="l" t="t" r="r" b="b"/>
              <a:pathLst>
                <a:path w="229870" h="230504">
                  <a:moveTo>
                    <a:pt x="0" y="0"/>
                  </a:moveTo>
                  <a:lnTo>
                    <a:pt x="0" y="230423"/>
                  </a:lnTo>
                  <a:lnTo>
                    <a:pt x="229626" y="115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53" y="3400138"/>
              <a:ext cx="165337" cy="1669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53" y="3903915"/>
              <a:ext cx="165337" cy="1669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178612" y="3159034"/>
            <a:ext cx="417830" cy="799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5050" b="1" spc="5" dirty="0">
                <a:latin typeface="Arial"/>
                <a:cs typeface="Arial"/>
              </a:rPr>
              <a:t>?</a:t>
            </a:r>
            <a:endParaRPr sz="5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5431" y="3896539"/>
            <a:ext cx="113030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900" b="1" spc="35" dirty="0">
                <a:solidFill>
                  <a:srgbClr val="941751"/>
                </a:solidFill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7537" y="3400137"/>
            <a:ext cx="165337" cy="16692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8726" y="3392761"/>
            <a:ext cx="687070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549910" algn="l"/>
              </a:tabLst>
            </a:pPr>
            <a:r>
              <a:rPr sz="900" b="1" spc="-20" dirty="0">
                <a:solidFill>
                  <a:srgbClr val="941751"/>
                </a:solidFill>
                <a:latin typeface="Arial"/>
                <a:cs typeface="Arial"/>
              </a:rPr>
              <a:t>A</a:t>
            </a:r>
            <a:r>
              <a:rPr sz="900" b="1" spc="70" dirty="0">
                <a:solidFill>
                  <a:srgbClr val="941751"/>
                </a:solidFill>
                <a:latin typeface="Arial"/>
                <a:cs typeface="Arial"/>
              </a:rPr>
              <a:t> </a:t>
            </a:r>
            <a:r>
              <a:rPr sz="900" u="sng" spc="5" dirty="0">
                <a:solidFill>
                  <a:srgbClr val="941751"/>
                </a:solidFill>
                <a:uFill>
                  <a:solidFill>
                    <a:srgbClr val="011993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900" u="sng" dirty="0">
                <a:solidFill>
                  <a:srgbClr val="941751"/>
                </a:solidFill>
                <a:uFill>
                  <a:solidFill>
                    <a:srgbClr val="011993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900" spc="95" dirty="0">
                <a:solidFill>
                  <a:srgbClr val="941751"/>
                </a:solidFill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941751"/>
                </a:solidFill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8937" y="3903915"/>
            <a:ext cx="165337" cy="1669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219516" y="3896539"/>
            <a:ext cx="113030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900" b="1" spc="35" dirty="0">
                <a:solidFill>
                  <a:srgbClr val="941751"/>
                </a:solidFill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378" y="3650612"/>
            <a:ext cx="165337" cy="16692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13881" y="3643234"/>
            <a:ext cx="102235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900" b="1" dirty="0">
                <a:solidFill>
                  <a:srgbClr val="941751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6731" y="2693800"/>
            <a:ext cx="5265420" cy="1750060"/>
            <a:chOff x="92731" y="2693800"/>
            <a:chExt cx="5265420" cy="1750060"/>
          </a:xfrm>
        </p:grpSpPr>
        <p:sp>
          <p:nvSpPr>
            <p:cNvPr id="30" name="object 30"/>
            <p:cNvSpPr/>
            <p:nvPr/>
          </p:nvSpPr>
          <p:spPr>
            <a:xfrm>
              <a:off x="167723" y="3485015"/>
              <a:ext cx="1000760" cy="464820"/>
            </a:xfrm>
            <a:custGeom>
              <a:avLst/>
              <a:gdLst/>
              <a:ahLst/>
              <a:cxnLst/>
              <a:rect l="l" t="t" r="r" b="b"/>
              <a:pathLst>
                <a:path w="1000760" h="464820">
                  <a:moveTo>
                    <a:pt x="61325" y="52948"/>
                  </a:moveTo>
                  <a:lnTo>
                    <a:pt x="517156" y="447999"/>
                  </a:lnTo>
                </a:path>
                <a:path w="1000760" h="464820">
                  <a:moveTo>
                    <a:pt x="81239" y="0"/>
                  </a:moveTo>
                  <a:lnTo>
                    <a:pt x="495841" y="0"/>
                  </a:lnTo>
                </a:path>
                <a:path w="1000760" h="464820">
                  <a:moveTo>
                    <a:pt x="579650" y="418872"/>
                  </a:moveTo>
                  <a:lnTo>
                    <a:pt x="578713" y="82075"/>
                  </a:lnTo>
                </a:path>
                <a:path w="1000760" h="464820">
                  <a:moveTo>
                    <a:pt x="0" y="82076"/>
                  </a:moveTo>
                  <a:lnTo>
                    <a:pt x="0" y="418871"/>
                  </a:lnTo>
                </a:path>
                <a:path w="1000760" h="464820">
                  <a:moveTo>
                    <a:pt x="997286" y="250834"/>
                  </a:moveTo>
                  <a:lnTo>
                    <a:pt x="649481" y="41348"/>
                  </a:lnTo>
                </a:path>
                <a:path w="1000760" h="464820">
                  <a:moveTo>
                    <a:pt x="1000727" y="287085"/>
                  </a:moveTo>
                  <a:lnTo>
                    <a:pt x="656920" y="464728"/>
                  </a:lnTo>
                </a:path>
              </a:pathLst>
            </a:custGeom>
            <a:ln w="11263">
              <a:solidFill>
                <a:srgbClr val="0119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722" y="2693809"/>
              <a:ext cx="1150620" cy="454659"/>
            </a:xfrm>
            <a:custGeom>
              <a:avLst/>
              <a:gdLst/>
              <a:ahLst/>
              <a:cxnLst/>
              <a:rect l="l" t="t" r="r" b="b"/>
              <a:pathLst>
                <a:path w="1150620" h="454660">
                  <a:moveTo>
                    <a:pt x="1150467" y="24003"/>
                  </a:moveTo>
                  <a:lnTo>
                    <a:pt x="1148588" y="14655"/>
                  </a:lnTo>
                  <a:lnTo>
                    <a:pt x="1143444" y="7023"/>
                  </a:lnTo>
                  <a:lnTo>
                    <a:pt x="1135811" y="1879"/>
                  </a:lnTo>
                  <a:lnTo>
                    <a:pt x="1126477" y="0"/>
                  </a:lnTo>
                  <a:lnTo>
                    <a:pt x="24003" y="0"/>
                  </a:lnTo>
                  <a:lnTo>
                    <a:pt x="14655" y="1879"/>
                  </a:lnTo>
                  <a:lnTo>
                    <a:pt x="7035" y="7023"/>
                  </a:lnTo>
                  <a:lnTo>
                    <a:pt x="1892" y="14655"/>
                  </a:lnTo>
                  <a:lnTo>
                    <a:pt x="0" y="24003"/>
                  </a:lnTo>
                  <a:lnTo>
                    <a:pt x="0" y="430403"/>
                  </a:lnTo>
                  <a:lnTo>
                    <a:pt x="1892" y="439737"/>
                  </a:lnTo>
                  <a:lnTo>
                    <a:pt x="7035" y="447370"/>
                  </a:lnTo>
                  <a:lnTo>
                    <a:pt x="14655" y="452513"/>
                  </a:lnTo>
                  <a:lnTo>
                    <a:pt x="24003" y="454393"/>
                  </a:lnTo>
                  <a:lnTo>
                    <a:pt x="1126477" y="454393"/>
                  </a:lnTo>
                  <a:lnTo>
                    <a:pt x="1135811" y="452513"/>
                  </a:lnTo>
                  <a:lnTo>
                    <a:pt x="1143444" y="447370"/>
                  </a:lnTo>
                  <a:lnTo>
                    <a:pt x="1148588" y="439737"/>
                  </a:lnTo>
                  <a:lnTo>
                    <a:pt x="1150467" y="430403"/>
                  </a:lnTo>
                  <a:lnTo>
                    <a:pt x="1150467" y="425602"/>
                  </a:lnTo>
                  <a:lnTo>
                    <a:pt x="1150467" y="28790"/>
                  </a:lnTo>
                  <a:lnTo>
                    <a:pt x="1150467" y="24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33397" y="2903283"/>
              <a:ext cx="3324860" cy="1540510"/>
            </a:xfrm>
            <a:custGeom>
              <a:avLst/>
              <a:gdLst/>
              <a:ahLst/>
              <a:cxnLst/>
              <a:rect l="l" t="t" r="r" b="b"/>
              <a:pathLst>
                <a:path w="3324860" h="1540510">
                  <a:moveTo>
                    <a:pt x="1914601" y="540118"/>
                  </a:moveTo>
                  <a:lnTo>
                    <a:pt x="1905000" y="540118"/>
                  </a:lnTo>
                  <a:lnTo>
                    <a:pt x="1905000" y="549719"/>
                  </a:lnTo>
                  <a:lnTo>
                    <a:pt x="1905000" y="730326"/>
                  </a:lnTo>
                  <a:lnTo>
                    <a:pt x="47993" y="730326"/>
                  </a:lnTo>
                  <a:lnTo>
                    <a:pt x="47993" y="549719"/>
                  </a:lnTo>
                  <a:lnTo>
                    <a:pt x="1905000" y="549719"/>
                  </a:lnTo>
                  <a:lnTo>
                    <a:pt x="1905000" y="540118"/>
                  </a:lnTo>
                  <a:lnTo>
                    <a:pt x="38392" y="540118"/>
                  </a:lnTo>
                  <a:lnTo>
                    <a:pt x="38392" y="739927"/>
                  </a:lnTo>
                  <a:lnTo>
                    <a:pt x="1914601" y="739927"/>
                  </a:lnTo>
                  <a:lnTo>
                    <a:pt x="1914601" y="730326"/>
                  </a:lnTo>
                  <a:lnTo>
                    <a:pt x="1914601" y="549719"/>
                  </a:lnTo>
                  <a:lnTo>
                    <a:pt x="1914601" y="540118"/>
                  </a:lnTo>
                  <a:close/>
                </a:path>
                <a:path w="3324860" h="1540510">
                  <a:moveTo>
                    <a:pt x="1952993" y="525716"/>
                  </a:moveTo>
                  <a:lnTo>
                    <a:pt x="1951113" y="516382"/>
                  </a:lnTo>
                  <a:lnTo>
                    <a:pt x="1945970" y="508749"/>
                  </a:lnTo>
                  <a:lnTo>
                    <a:pt x="1938337" y="503605"/>
                  </a:lnTo>
                  <a:lnTo>
                    <a:pt x="1929003" y="501726"/>
                  </a:lnTo>
                  <a:lnTo>
                    <a:pt x="1924202" y="501726"/>
                  </a:lnTo>
                  <a:lnTo>
                    <a:pt x="1924202" y="530517"/>
                  </a:lnTo>
                  <a:lnTo>
                    <a:pt x="1924202" y="749515"/>
                  </a:lnTo>
                  <a:lnTo>
                    <a:pt x="28790" y="749515"/>
                  </a:lnTo>
                  <a:lnTo>
                    <a:pt x="28790" y="530517"/>
                  </a:lnTo>
                  <a:lnTo>
                    <a:pt x="1924202" y="530517"/>
                  </a:lnTo>
                  <a:lnTo>
                    <a:pt x="1924202" y="501726"/>
                  </a:lnTo>
                  <a:lnTo>
                    <a:pt x="24003" y="501726"/>
                  </a:lnTo>
                  <a:lnTo>
                    <a:pt x="14655" y="503605"/>
                  </a:lnTo>
                  <a:lnTo>
                    <a:pt x="7023" y="508749"/>
                  </a:lnTo>
                  <a:lnTo>
                    <a:pt x="1879" y="516382"/>
                  </a:lnTo>
                  <a:lnTo>
                    <a:pt x="0" y="525716"/>
                  </a:lnTo>
                  <a:lnTo>
                    <a:pt x="0" y="754316"/>
                  </a:lnTo>
                  <a:lnTo>
                    <a:pt x="1879" y="763663"/>
                  </a:lnTo>
                  <a:lnTo>
                    <a:pt x="7023" y="771296"/>
                  </a:lnTo>
                  <a:lnTo>
                    <a:pt x="14655" y="776439"/>
                  </a:lnTo>
                  <a:lnTo>
                    <a:pt x="24003" y="778319"/>
                  </a:lnTo>
                  <a:lnTo>
                    <a:pt x="1929003" y="778319"/>
                  </a:lnTo>
                  <a:lnTo>
                    <a:pt x="1938337" y="776439"/>
                  </a:lnTo>
                  <a:lnTo>
                    <a:pt x="1945970" y="771296"/>
                  </a:lnTo>
                  <a:lnTo>
                    <a:pt x="1951113" y="763663"/>
                  </a:lnTo>
                  <a:lnTo>
                    <a:pt x="1952993" y="754316"/>
                  </a:lnTo>
                  <a:lnTo>
                    <a:pt x="1952993" y="749515"/>
                  </a:lnTo>
                  <a:lnTo>
                    <a:pt x="1952993" y="530517"/>
                  </a:lnTo>
                  <a:lnTo>
                    <a:pt x="1952993" y="525716"/>
                  </a:lnTo>
                  <a:close/>
                </a:path>
                <a:path w="3324860" h="1540510">
                  <a:moveTo>
                    <a:pt x="3286201" y="38404"/>
                  </a:moveTo>
                  <a:lnTo>
                    <a:pt x="3276600" y="38404"/>
                  </a:lnTo>
                  <a:lnTo>
                    <a:pt x="3276600" y="47993"/>
                  </a:lnTo>
                  <a:lnTo>
                    <a:pt x="3276600" y="1492326"/>
                  </a:lnTo>
                  <a:lnTo>
                    <a:pt x="3095993" y="1492326"/>
                  </a:lnTo>
                  <a:lnTo>
                    <a:pt x="3095993" y="47993"/>
                  </a:lnTo>
                  <a:lnTo>
                    <a:pt x="3276600" y="47993"/>
                  </a:lnTo>
                  <a:lnTo>
                    <a:pt x="3276600" y="38404"/>
                  </a:lnTo>
                  <a:lnTo>
                    <a:pt x="3086392" y="38404"/>
                  </a:lnTo>
                  <a:lnTo>
                    <a:pt x="3086392" y="1501927"/>
                  </a:lnTo>
                  <a:lnTo>
                    <a:pt x="3286201" y="1501927"/>
                  </a:lnTo>
                  <a:lnTo>
                    <a:pt x="3286201" y="1492326"/>
                  </a:lnTo>
                  <a:lnTo>
                    <a:pt x="3286201" y="47993"/>
                  </a:lnTo>
                  <a:lnTo>
                    <a:pt x="3286201" y="38404"/>
                  </a:lnTo>
                  <a:close/>
                </a:path>
                <a:path w="3324860" h="1540510">
                  <a:moveTo>
                    <a:pt x="3324593" y="24003"/>
                  </a:moveTo>
                  <a:lnTo>
                    <a:pt x="3322713" y="14655"/>
                  </a:lnTo>
                  <a:lnTo>
                    <a:pt x="3317570" y="7023"/>
                  </a:lnTo>
                  <a:lnTo>
                    <a:pt x="3309937" y="1879"/>
                  </a:lnTo>
                  <a:lnTo>
                    <a:pt x="3300603" y="0"/>
                  </a:lnTo>
                  <a:lnTo>
                    <a:pt x="3295802" y="0"/>
                  </a:lnTo>
                  <a:lnTo>
                    <a:pt x="3295802" y="28803"/>
                  </a:lnTo>
                  <a:lnTo>
                    <a:pt x="3295802" y="1511528"/>
                  </a:lnTo>
                  <a:lnTo>
                    <a:pt x="3076803" y="1511528"/>
                  </a:lnTo>
                  <a:lnTo>
                    <a:pt x="3076803" y="28803"/>
                  </a:lnTo>
                  <a:lnTo>
                    <a:pt x="3295802" y="28803"/>
                  </a:lnTo>
                  <a:lnTo>
                    <a:pt x="3295802" y="0"/>
                  </a:lnTo>
                  <a:lnTo>
                    <a:pt x="3072003" y="0"/>
                  </a:lnTo>
                  <a:lnTo>
                    <a:pt x="3062655" y="1879"/>
                  </a:lnTo>
                  <a:lnTo>
                    <a:pt x="3055023" y="7023"/>
                  </a:lnTo>
                  <a:lnTo>
                    <a:pt x="3049879" y="14655"/>
                  </a:lnTo>
                  <a:lnTo>
                    <a:pt x="3048000" y="24003"/>
                  </a:lnTo>
                  <a:lnTo>
                    <a:pt x="3048000" y="1516329"/>
                  </a:lnTo>
                  <a:lnTo>
                    <a:pt x="3049879" y="1525663"/>
                  </a:lnTo>
                  <a:lnTo>
                    <a:pt x="3055023" y="1533296"/>
                  </a:lnTo>
                  <a:lnTo>
                    <a:pt x="3062655" y="1538439"/>
                  </a:lnTo>
                  <a:lnTo>
                    <a:pt x="3072003" y="1540319"/>
                  </a:lnTo>
                  <a:lnTo>
                    <a:pt x="3300603" y="1540319"/>
                  </a:lnTo>
                  <a:lnTo>
                    <a:pt x="3309937" y="1538439"/>
                  </a:lnTo>
                  <a:lnTo>
                    <a:pt x="3317570" y="1533296"/>
                  </a:lnTo>
                  <a:lnTo>
                    <a:pt x="3322713" y="1525663"/>
                  </a:lnTo>
                  <a:lnTo>
                    <a:pt x="3324593" y="1516329"/>
                  </a:lnTo>
                  <a:lnTo>
                    <a:pt x="3324593" y="1511528"/>
                  </a:lnTo>
                  <a:lnTo>
                    <a:pt x="3324593" y="28803"/>
                  </a:lnTo>
                  <a:lnTo>
                    <a:pt x="3324593" y="24003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80563" y="6052563"/>
            <a:ext cx="6060440" cy="81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solidFill>
                  <a:srgbClr val="60B5CC"/>
                </a:solidFill>
                <a:latin typeface="Wingdings"/>
                <a:cs typeface="Wingdings"/>
              </a:rPr>
              <a:t></a:t>
            </a:r>
            <a:r>
              <a:rPr sz="2800" spc="165" dirty="0">
                <a:solidFill>
                  <a:srgbClr val="60B5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Sensitive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node</a:t>
            </a:r>
            <a:r>
              <a:rPr sz="2800" spc="-10" dirty="0">
                <a:latin typeface="Calibri"/>
                <a:cs typeface="Calibri"/>
              </a:rPr>
              <a:t> ordering</a:t>
            </a:r>
            <a:endParaRPr sz="2800" dirty="0">
              <a:latin typeface="Calibri"/>
              <a:cs typeface="Calibri"/>
            </a:endParaRPr>
          </a:p>
          <a:p>
            <a:pPr marL="1729739">
              <a:spcBef>
                <a:spcPts val="1825"/>
              </a:spcBef>
            </a:pP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8900" y="2187857"/>
            <a:ext cx="6811009" cy="3453129"/>
            <a:chOff x="974899" y="2187856"/>
            <a:chExt cx="6811009" cy="34531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899" y="2187856"/>
              <a:ext cx="6810504" cy="29372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60660" y="3652418"/>
              <a:ext cx="556260" cy="454659"/>
            </a:xfrm>
            <a:custGeom>
              <a:avLst/>
              <a:gdLst/>
              <a:ahLst/>
              <a:cxnLst/>
              <a:rect l="l" t="t" r="r" b="b"/>
              <a:pathLst>
                <a:path w="556260" h="454660">
                  <a:moveTo>
                    <a:pt x="556006" y="24003"/>
                  </a:moveTo>
                  <a:lnTo>
                    <a:pt x="554113" y="14655"/>
                  </a:lnTo>
                  <a:lnTo>
                    <a:pt x="548970" y="7023"/>
                  </a:lnTo>
                  <a:lnTo>
                    <a:pt x="541350" y="1879"/>
                  </a:lnTo>
                  <a:lnTo>
                    <a:pt x="532003" y="0"/>
                  </a:lnTo>
                  <a:lnTo>
                    <a:pt x="24003" y="0"/>
                  </a:lnTo>
                  <a:lnTo>
                    <a:pt x="14668" y="1879"/>
                  </a:lnTo>
                  <a:lnTo>
                    <a:pt x="7035" y="7023"/>
                  </a:lnTo>
                  <a:lnTo>
                    <a:pt x="1892" y="14655"/>
                  </a:lnTo>
                  <a:lnTo>
                    <a:pt x="0" y="24003"/>
                  </a:lnTo>
                  <a:lnTo>
                    <a:pt x="0" y="430403"/>
                  </a:lnTo>
                  <a:lnTo>
                    <a:pt x="1892" y="439737"/>
                  </a:lnTo>
                  <a:lnTo>
                    <a:pt x="7035" y="447370"/>
                  </a:lnTo>
                  <a:lnTo>
                    <a:pt x="14668" y="452513"/>
                  </a:lnTo>
                  <a:lnTo>
                    <a:pt x="24003" y="454393"/>
                  </a:lnTo>
                  <a:lnTo>
                    <a:pt x="532003" y="454393"/>
                  </a:lnTo>
                  <a:lnTo>
                    <a:pt x="541350" y="452513"/>
                  </a:lnTo>
                  <a:lnTo>
                    <a:pt x="548970" y="447370"/>
                  </a:lnTo>
                  <a:lnTo>
                    <a:pt x="554113" y="439737"/>
                  </a:lnTo>
                  <a:lnTo>
                    <a:pt x="556006" y="430403"/>
                  </a:lnTo>
                  <a:lnTo>
                    <a:pt x="556006" y="425602"/>
                  </a:lnTo>
                  <a:lnTo>
                    <a:pt x="556006" y="28790"/>
                  </a:lnTo>
                  <a:lnTo>
                    <a:pt x="556006" y="24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00" y="3733801"/>
              <a:ext cx="6197600" cy="190695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2263" y="338327"/>
            <a:ext cx="7735824" cy="4511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1225118" y="1069919"/>
            <a:ext cx="693346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60" dirty="0">
                <a:solidFill>
                  <a:srgbClr val="0000FF"/>
                </a:solidFill>
                <a:latin typeface="Arial"/>
                <a:cs typeface="Arial"/>
              </a:rPr>
              <a:t>CNN</a:t>
            </a:r>
            <a:r>
              <a:rPr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35" dirty="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0000FF"/>
                </a:solidFill>
                <a:latin typeface="Arial"/>
                <a:cs typeface="Arial"/>
              </a:rPr>
              <a:t>image: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14910" y="5636260"/>
            <a:ext cx="8622030" cy="8938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2800" spc="-80" dirty="0">
                <a:latin typeface="Arial"/>
                <a:cs typeface="Arial"/>
              </a:rPr>
              <a:t>Goal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is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to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generalize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convolutions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beyond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simple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lattices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Leverage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node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features/attributes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(e.g.,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text,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images)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538472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910949" y="1233243"/>
            <a:ext cx="830949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" dirty="0">
                <a:solidFill>
                  <a:srgbClr val="C00000"/>
                </a:solidFill>
                <a:latin typeface="Arial"/>
                <a:cs typeface="Arial"/>
              </a:rPr>
              <a:t>But</a:t>
            </a:r>
            <a:r>
              <a:rPr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srgbClr val="C00000"/>
                </a:solidFill>
                <a:latin typeface="Arial"/>
                <a:cs typeface="Arial"/>
              </a:rPr>
              <a:t>our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C00000"/>
                </a:solidFill>
                <a:latin typeface="Arial"/>
                <a:cs typeface="Arial"/>
              </a:rPr>
              <a:t>graphs</a:t>
            </a:r>
            <a:r>
              <a:rPr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C00000"/>
                </a:solidFill>
                <a:latin typeface="Arial"/>
                <a:cs typeface="Arial"/>
              </a:rPr>
              <a:t>look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like</a:t>
            </a:r>
            <a:r>
              <a:rPr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65" dirty="0">
                <a:solidFill>
                  <a:srgbClr val="C00000"/>
                </a:solidFill>
                <a:latin typeface="Arial"/>
                <a:cs typeface="Arial"/>
              </a:rPr>
              <a:t>this: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65968" y="2542664"/>
            <a:ext cx="2202180" cy="1897380"/>
            <a:chOff x="741968" y="2542664"/>
            <a:chExt cx="2202180" cy="1897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120" y="3342191"/>
              <a:ext cx="156816" cy="1567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968" y="3224613"/>
              <a:ext cx="156816" cy="1567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7647" y="3316318"/>
              <a:ext cx="527685" cy="91440"/>
            </a:xfrm>
            <a:custGeom>
              <a:avLst/>
              <a:gdLst/>
              <a:ahLst/>
              <a:cxnLst/>
              <a:rect l="l" t="t" r="r" b="b"/>
              <a:pathLst>
                <a:path w="527685" h="91439">
                  <a:moveTo>
                    <a:pt x="0" y="0"/>
                  </a:moveTo>
                  <a:lnTo>
                    <a:pt x="527609" y="90939"/>
                  </a:lnTo>
                </a:path>
              </a:pathLst>
            </a:custGeom>
            <a:ln w="23515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262" y="3930079"/>
              <a:ext cx="156816" cy="1567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4928" y="3380029"/>
              <a:ext cx="104775" cy="551815"/>
            </a:xfrm>
            <a:custGeom>
              <a:avLst/>
              <a:gdLst/>
              <a:ahLst/>
              <a:cxnLst/>
              <a:rect l="l" t="t" r="r" b="b"/>
              <a:pathLst>
                <a:path w="104775" h="551814">
                  <a:moveTo>
                    <a:pt x="0" y="0"/>
                  </a:moveTo>
                  <a:lnTo>
                    <a:pt x="104188" y="551403"/>
                  </a:lnTo>
                </a:path>
              </a:pathLst>
            </a:custGeom>
            <a:ln w="23522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570" y="2542664"/>
              <a:ext cx="156816" cy="1567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7869" y="2660981"/>
              <a:ext cx="1017905" cy="602615"/>
            </a:xfrm>
            <a:custGeom>
              <a:avLst/>
              <a:gdLst/>
              <a:ahLst/>
              <a:cxnLst/>
              <a:rect l="l" t="t" r="r" b="b"/>
              <a:pathLst>
                <a:path w="1017905" h="602614">
                  <a:moveTo>
                    <a:pt x="0" y="602084"/>
                  </a:moveTo>
                  <a:lnTo>
                    <a:pt x="1017614" y="0"/>
                  </a:lnTo>
                </a:path>
              </a:pathLst>
            </a:custGeom>
            <a:ln w="23517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4113" y="3044328"/>
              <a:ext cx="156817" cy="1567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42288" y="2688628"/>
              <a:ext cx="619125" cy="701040"/>
            </a:xfrm>
            <a:custGeom>
              <a:avLst/>
              <a:gdLst/>
              <a:ahLst/>
              <a:cxnLst/>
              <a:rect l="l" t="t" r="r" b="b"/>
              <a:pathLst>
                <a:path w="619125" h="701039">
                  <a:moveTo>
                    <a:pt x="32241" y="700865"/>
                  </a:moveTo>
                  <a:lnTo>
                    <a:pt x="578229" y="465167"/>
                  </a:lnTo>
                </a:path>
                <a:path w="619125" h="701039">
                  <a:moveTo>
                    <a:pt x="390928" y="0"/>
                  </a:moveTo>
                  <a:lnTo>
                    <a:pt x="0" y="664369"/>
                  </a:lnTo>
                </a:path>
                <a:path w="619125" h="701039">
                  <a:moveTo>
                    <a:pt x="462122" y="4253"/>
                  </a:moveTo>
                  <a:lnTo>
                    <a:pt x="618798" y="362253"/>
                  </a:lnTo>
                </a:path>
              </a:pathLst>
            </a:custGeom>
            <a:ln w="23518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7297" y="3710600"/>
              <a:ext cx="156816" cy="1567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53667" y="3199025"/>
              <a:ext cx="121285" cy="513715"/>
            </a:xfrm>
            <a:custGeom>
              <a:avLst/>
              <a:gdLst/>
              <a:ahLst/>
              <a:cxnLst/>
              <a:rect l="l" t="t" r="r" b="b"/>
              <a:pathLst>
                <a:path w="121285" h="513714">
                  <a:moveTo>
                    <a:pt x="120889" y="0"/>
                  </a:moveTo>
                  <a:lnTo>
                    <a:pt x="0" y="513649"/>
                  </a:lnTo>
                </a:path>
              </a:pathLst>
            </a:custGeom>
            <a:ln w="23522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926" y="3593023"/>
              <a:ext cx="156816" cy="1567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12897" y="3685189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0" y="90015"/>
                  </a:moveTo>
                  <a:lnTo>
                    <a:pt x="504243" y="0"/>
                  </a:lnTo>
                </a:path>
              </a:pathLst>
            </a:custGeom>
            <a:ln w="23515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7975" y="4282811"/>
              <a:ext cx="156816" cy="1567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77511" y="3855316"/>
              <a:ext cx="277495" cy="440055"/>
            </a:xfrm>
            <a:custGeom>
              <a:avLst/>
              <a:gdLst/>
              <a:ahLst/>
              <a:cxnLst/>
              <a:rect l="l" t="t" r="r" b="b"/>
              <a:pathLst>
                <a:path w="277494" h="440054">
                  <a:moveTo>
                    <a:pt x="0" y="0"/>
                  </a:moveTo>
                  <a:lnTo>
                    <a:pt x="277063" y="439548"/>
                  </a:lnTo>
                </a:path>
              </a:pathLst>
            </a:custGeom>
            <a:ln w="23520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504" y="4188749"/>
              <a:ext cx="156816" cy="1567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28071" y="3465152"/>
              <a:ext cx="965835" cy="777240"/>
            </a:xfrm>
            <a:custGeom>
              <a:avLst/>
              <a:gdLst/>
              <a:ahLst/>
              <a:cxnLst/>
              <a:rect l="l" t="t" r="r" b="b"/>
              <a:pathLst>
                <a:path w="965835" h="777239">
                  <a:moveTo>
                    <a:pt x="965386" y="389888"/>
                  </a:moveTo>
                  <a:lnTo>
                    <a:pt x="744086" y="735926"/>
                  </a:lnTo>
                </a:path>
                <a:path w="965835" h="777239">
                  <a:moveTo>
                    <a:pt x="538970" y="0"/>
                  </a:moveTo>
                  <a:lnTo>
                    <a:pt x="943118" y="279257"/>
                  </a:lnTo>
                </a:path>
                <a:path w="965835" h="777239">
                  <a:moveTo>
                    <a:pt x="494795" y="31140"/>
                  </a:moveTo>
                  <a:lnTo>
                    <a:pt x="681501" y="726266"/>
                  </a:lnTo>
                </a:path>
                <a:path w="965835" h="777239">
                  <a:moveTo>
                    <a:pt x="0" y="568104"/>
                  </a:moveTo>
                  <a:lnTo>
                    <a:pt x="627438" y="777188"/>
                  </a:lnTo>
                </a:path>
              </a:pathLst>
            </a:custGeom>
            <a:ln w="23518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120" y="3342191"/>
              <a:ext cx="156816" cy="1567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262" y="3930079"/>
              <a:ext cx="156816" cy="1567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504" y="4188749"/>
              <a:ext cx="156816" cy="1567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7297" y="3710600"/>
              <a:ext cx="156816" cy="1567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926" y="3593023"/>
              <a:ext cx="156816" cy="1567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570" y="2542664"/>
              <a:ext cx="156816" cy="1567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7975" y="4282811"/>
              <a:ext cx="156816" cy="1567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968" y="3224613"/>
              <a:ext cx="156816" cy="1567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4113" y="3044328"/>
              <a:ext cx="156817" cy="1567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34928" y="2660981"/>
              <a:ext cx="1782445" cy="1634489"/>
            </a:xfrm>
            <a:custGeom>
              <a:avLst/>
              <a:gdLst/>
              <a:ahLst/>
              <a:cxnLst/>
              <a:rect l="l" t="t" r="r" b="b"/>
              <a:pathLst>
                <a:path w="1782445" h="1634489">
                  <a:moveTo>
                    <a:pt x="62718" y="655336"/>
                  </a:moveTo>
                  <a:lnTo>
                    <a:pt x="590328" y="746275"/>
                  </a:lnTo>
                </a:path>
                <a:path w="1782445" h="1634489">
                  <a:moveTo>
                    <a:pt x="0" y="719047"/>
                  </a:moveTo>
                  <a:lnTo>
                    <a:pt x="104188" y="1270451"/>
                  </a:lnTo>
                </a:path>
                <a:path w="1782445" h="1634489">
                  <a:moveTo>
                    <a:pt x="52941" y="602084"/>
                  </a:moveTo>
                  <a:lnTo>
                    <a:pt x="1070555" y="0"/>
                  </a:lnTo>
                </a:path>
                <a:path w="1782445" h="1634489">
                  <a:moveTo>
                    <a:pt x="739601" y="728511"/>
                  </a:moveTo>
                  <a:lnTo>
                    <a:pt x="1285590" y="492814"/>
                  </a:lnTo>
                </a:path>
                <a:path w="1782445" h="1634489">
                  <a:moveTo>
                    <a:pt x="1098288" y="27646"/>
                  </a:moveTo>
                  <a:lnTo>
                    <a:pt x="707360" y="692015"/>
                  </a:lnTo>
                </a:path>
                <a:path w="1782445" h="1634489">
                  <a:moveTo>
                    <a:pt x="1169483" y="31899"/>
                  </a:moveTo>
                  <a:lnTo>
                    <a:pt x="1326158" y="389899"/>
                  </a:lnTo>
                </a:path>
                <a:path w="1782445" h="1634489">
                  <a:moveTo>
                    <a:pt x="1339629" y="538043"/>
                  </a:moveTo>
                  <a:lnTo>
                    <a:pt x="1218739" y="1051692"/>
                  </a:lnTo>
                </a:path>
                <a:path w="1782445" h="1634489">
                  <a:moveTo>
                    <a:pt x="1277969" y="1114223"/>
                  </a:moveTo>
                  <a:lnTo>
                    <a:pt x="1782212" y="1024207"/>
                  </a:lnTo>
                </a:path>
                <a:path w="1782445" h="1634489">
                  <a:moveTo>
                    <a:pt x="1242583" y="1194335"/>
                  </a:moveTo>
                  <a:lnTo>
                    <a:pt x="1519646" y="1633883"/>
                  </a:lnTo>
                </a:path>
                <a:path w="1782445" h="1634489">
                  <a:moveTo>
                    <a:pt x="1158529" y="1194059"/>
                  </a:moveTo>
                  <a:lnTo>
                    <a:pt x="937230" y="1540097"/>
                  </a:lnTo>
                </a:path>
                <a:path w="1782445" h="1634489">
                  <a:moveTo>
                    <a:pt x="732113" y="804170"/>
                  </a:moveTo>
                  <a:lnTo>
                    <a:pt x="1136261" y="1083428"/>
                  </a:lnTo>
                </a:path>
                <a:path w="1782445" h="1634489">
                  <a:moveTo>
                    <a:pt x="687938" y="835310"/>
                  </a:moveTo>
                  <a:lnTo>
                    <a:pt x="874644" y="1530436"/>
                  </a:lnTo>
                </a:path>
                <a:path w="1782445" h="1634489">
                  <a:moveTo>
                    <a:pt x="193143" y="1372275"/>
                  </a:moveTo>
                  <a:lnTo>
                    <a:pt x="820582" y="1581359"/>
                  </a:lnTo>
                </a:path>
              </a:pathLst>
            </a:custGeom>
            <a:ln w="23518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95164" y="2925566"/>
              <a:ext cx="1249045" cy="1088390"/>
            </a:xfrm>
            <a:custGeom>
              <a:avLst/>
              <a:gdLst/>
              <a:ahLst/>
              <a:cxnLst/>
              <a:rect l="l" t="t" r="r" b="b"/>
              <a:pathLst>
                <a:path w="1249045" h="1088389">
                  <a:moveTo>
                    <a:pt x="1220191" y="0"/>
                  </a:moveTo>
                  <a:lnTo>
                    <a:pt x="28575" y="0"/>
                  </a:lnTo>
                  <a:lnTo>
                    <a:pt x="17452" y="2245"/>
                  </a:lnTo>
                  <a:lnTo>
                    <a:pt x="8369" y="8369"/>
                  </a:lnTo>
                  <a:lnTo>
                    <a:pt x="2245" y="17452"/>
                  </a:lnTo>
                  <a:lnTo>
                    <a:pt x="0" y="28575"/>
                  </a:lnTo>
                  <a:lnTo>
                    <a:pt x="0" y="1059619"/>
                  </a:lnTo>
                  <a:lnTo>
                    <a:pt x="2245" y="1070741"/>
                  </a:lnTo>
                  <a:lnTo>
                    <a:pt x="8369" y="1079824"/>
                  </a:lnTo>
                  <a:lnTo>
                    <a:pt x="17452" y="1085948"/>
                  </a:lnTo>
                  <a:lnTo>
                    <a:pt x="28575" y="1088194"/>
                  </a:lnTo>
                  <a:lnTo>
                    <a:pt x="1220191" y="1088194"/>
                  </a:lnTo>
                  <a:lnTo>
                    <a:pt x="1231314" y="1085948"/>
                  </a:lnTo>
                  <a:lnTo>
                    <a:pt x="1240397" y="1079824"/>
                  </a:lnTo>
                  <a:lnTo>
                    <a:pt x="1246521" y="1070741"/>
                  </a:lnTo>
                  <a:lnTo>
                    <a:pt x="1248766" y="1059619"/>
                  </a:lnTo>
                  <a:lnTo>
                    <a:pt x="1248766" y="1053904"/>
                  </a:lnTo>
                  <a:lnTo>
                    <a:pt x="34290" y="1053904"/>
                  </a:lnTo>
                  <a:lnTo>
                    <a:pt x="34290" y="34289"/>
                  </a:lnTo>
                  <a:lnTo>
                    <a:pt x="1248766" y="34289"/>
                  </a:lnTo>
                  <a:lnTo>
                    <a:pt x="1248766" y="28575"/>
                  </a:lnTo>
                  <a:lnTo>
                    <a:pt x="1246521" y="17452"/>
                  </a:lnTo>
                  <a:lnTo>
                    <a:pt x="1240397" y="8369"/>
                  </a:lnTo>
                  <a:lnTo>
                    <a:pt x="1231314" y="2245"/>
                  </a:lnTo>
                  <a:lnTo>
                    <a:pt x="1220191" y="0"/>
                  </a:lnTo>
                  <a:close/>
                </a:path>
                <a:path w="1249045" h="1088389">
                  <a:moveTo>
                    <a:pt x="1248766" y="34289"/>
                  </a:moveTo>
                  <a:lnTo>
                    <a:pt x="1214476" y="34289"/>
                  </a:lnTo>
                  <a:lnTo>
                    <a:pt x="1214476" y="1053904"/>
                  </a:lnTo>
                  <a:lnTo>
                    <a:pt x="1248766" y="1053904"/>
                  </a:lnTo>
                  <a:lnTo>
                    <a:pt x="1248766" y="34289"/>
                  </a:lnTo>
                  <a:close/>
                </a:path>
                <a:path w="1249045" h="1088389">
                  <a:moveTo>
                    <a:pt x="1203046" y="45720"/>
                  </a:moveTo>
                  <a:lnTo>
                    <a:pt x="45719" y="45720"/>
                  </a:lnTo>
                  <a:lnTo>
                    <a:pt x="45719" y="1042474"/>
                  </a:lnTo>
                  <a:lnTo>
                    <a:pt x="1203046" y="1042474"/>
                  </a:lnTo>
                  <a:lnTo>
                    <a:pt x="1203046" y="1031044"/>
                  </a:lnTo>
                  <a:lnTo>
                    <a:pt x="57150" y="1031044"/>
                  </a:lnTo>
                  <a:lnTo>
                    <a:pt x="57150" y="57150"/>
                  </a:lnTo>
                  <a:lnTo>
                    <a:pt x="1203046" y="57150"/>
                  </a:lnTo>
                  <a:lnTo>
                    <a:pt x="1203046" y="45720"/>
                  </a:lnTo>
                  <a:close/>
                </a:path>
                <a:path w="1249045" h="1088389">
                  <a:moveTo>
                    <a:pt x="1203046" y="57150"/>
                  </a:moveTo>
                  <a:lnTo>
                    <a:pt x="1191616" y="57150"/>
                  </a:lnTo>
                  <a:lnTo>
                    <a:pt x="1191616" y="1031044"/>
                  </a:lnTo>
                  <a:lnTo>
                    <a:pt x="1203046" y="1031044"/>
                  </a:lnTo>
                  <a:lnTo>
                    <a:pt x="1203046" y="57150"/>
                  </a:lnTo>
                  <a:close/>
                </a:path>
              </a:pathLst>
            </a:custGeom>
            <a:solidFill>
              <a:srgbClr val="60B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78866" y="2214440"/>
            <a:ext cx="4239750" cy="256057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901673" y="2903830"/>
            <a:ext cx="12134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35" dirty="0">
                <a:latin typeface="Arial"/>
                <a:cs typeface="Arial"/>
              </a:rPr>
              <a:t>or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this: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96393" y="4887467"/>
            <a:ext cx="7832725" cy="15925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2900">
              <a:lnSpc>
                <a:spcPct val="101299"/>
              </a:lnSpc>
              <a:spcBef>
                <a:spcPts val="50"/>
              </a:spcBef>
              <a:buClr>
                <a:srgbClr val="C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125" dirty="0">
                <a:latin typeface="Arial"/>
                <a:cs typeface="Arial"/>
              </a:rPr>
              <a:t>There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is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no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fixed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notion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of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locality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or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sliding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window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the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graph</a:t>
            </a:r>
            <a:endParaRPr sz="3200">
              <a:latin typeface="Arial"/>
              <a:cs typeface="Arial"/>
            </a:endParaRPr>
          </a:p>
          <a:p>
            <a:pPr marL="355600" indent="-342900">
              <a:spcBef>
                <a:spcPts val="765"/>
              </a:spcBef>
              <a:buClr>
                <a:srgbClr val="C0000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60" dirty="0">
                <a:latin typeface="Arial"/>
                <a:cs typeface="Arial"/>
              </a:rPr>
              <a:t>Graph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is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permutation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invariant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657088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43378" y="1047748"/>
            <a:ext cx="11256885" cy="1008802"/>
          </a:xfrm>
          <a:prstGeom prst="rect">
            <a:avLst/>
          </a:prstGeom>
        </p:spPr>
        <p:txBody>
          <a:bodyPr vert="horz" wrap="square" lIns="0" tIns="27305" rIns="0" bIns="0" rtlCol="0" anchor="ctr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z="3200" dirty="0"/>
              <a:t>Single</a:t>
            </a:r>
            <a:r>
              <a:rPr sz="3200" spc="-15" dirty="0"/>
              <a:t> </a:t>
            </a:r>
            <a:r>
              <a:rPr sz="3200" spc="-10" dirty="0"/>
              <a:t>Convolutional</a:t>
            </a:r>
            <a:r>
              <a:rPr sz="3200" dirty="0"/>
              <a:t> </a:t>
            </a:r>
            <a:r>
              <a:rPr sz="3200" spc="-15" dirty="0"/>
              <a:t>neural</a:t>
            </a:r>
            <a:r>
              <a:rPr sz="3200" dirty="0"/>
              <a:t> </a:t>
            </a:r>
            <a:r>
              <a:rPr sz="3200" spc="-10" dirty="0"/>
              <a:t>network </a:t>
            </a:r>
            <a:r>
              <a:rPr sz="3200" dirty="0"/>
              <a:t>(CNN) </a:t>
            </a:r>
            <a:r>
              <a:rPr sz="3200" spc="-25" dirty="0"/>
              <a:t>layer </a:t>
            </a:r>
            <a:r>
              <a:rPr sz="3200" spc="-710" dirty="0"/>
              <a:t> </a:t>
            </a:r>
            <a:r>
              <a:rPr sz="3200" dirty="0"/>
              <a:t>with</a:t>
            </a:r>
            <a:r>
              <a:rPr sz="3200" spc="5" dirty="0"/>
              <a:t> </a:t>
            </a:r>
            <a:r>
              <a:rPr sz="3200" dirty="0"/>
              <a:t>3x3</a:t>
            </a:r>
            <a:r>
              <a:rPr sz="3200" spc="5" dirty="0"/>
              <a:t> </a:t>
            </a:r>
            <a:r>
              <a:rPr sz="3200" spc="-10" dirty="0"/>
              <a:t>filter: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9997" y="2310557"/>
            <a:ext cx="2094410" cy="24759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58786" y="4578811"/>
            <a:ext cx="565150" cy="30905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indent="13970">
              <a:lnSpc>
                <a:spcPts val="1170"/>
              </a:lnSpc>
              <a:spcBef>
                <a:spcPts val="10"/>
              </a:spcBef>
            </a:pPr>
            <a:r>
              <a:rPr sz="1050" spc="-15" dirty="0">
                <a:latin typeface="Arial"/>
                <a:cs typeface="Arial"/>
              </a:rPr>
              <a:t>(Animatio  ent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Dumo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7595" y="4517059"/>
            <a:ext cx="978535" cy="405130"/>
          </a:xfrm>
          <a:custGeom>
            <a:avLst/>
            <a:gdLst/>
            <a:ahLst/>
            <a:cxnLst/>
            <a:rect l="l" t="t" r="r" b="b"/>
            <a:pathLst>
              <a:path w="978535" h="405129">
                <a:moveTo>
                  <a:pt x="978509" y="24003"/>
                </a:moveTo>
                <a:lnTo>
                  <a:pt x="976617" y="14668"/>
                </a:lnTo>
                <a:lnTo>
                  <a:pt x="971473" y="7035"/>
                </a:lnTo>
                <a:lnTo>
                  <a:pt x="963853" y="1892"/>
                </a:lnTo>
                <a:lnTo>
                  <a:pt x="954506" y="0"/>
                </a:lnTo>
                <a:lnTo>
                  <a:pt x="358825" y="0"/>
                </a:lnTo>
                <a:lnTo>
                  <a:pt x="349491" y="1892"/>
                </a:lnTo>
                <a:lnTo>
                  <a:pt x="341858" y="7035"/>
                </a:lnTo>
                <a:lnTo>
                  <a:pt x="336715" y="14668"/>
                </a:lnTo>
                <a:lnTo>
                  <a:pt x="334835" y="24003"/>
                </a:lnTo>
                <a:lnTo>
                  <a:pt x="334835" y="122186"/>
                </a:lnTo>
                <a:lnTo>
                  <a:pt x="334835" y="150977"/>
                </a:lnTo>
                <a:lnTo>
                  <a:pt x="334835" y="160578"/>
                </a:lnTo>
                <a:lnTo>
                  <a:pt x="334835" y="170180"/>
                </a:lnTo>
                <a:lnTo>
                  <a:pt x="334835" y="356616"/>
                </a:lnTo>
                <a:lnTo>
                  <a:pt x="47993" y="356616"/>
                </a:lnTo>
                <a:lnTo>
                  <a:pt x="47993" y="170180"/>
                </a:lnTo>
                <a:lnTo>
                  <a:pt x="334835" y="170180"/>
                </a:lnTo>
                <a:lnTo>
                  <a:pt x="334835" y="160578"/>
                </a:lnTo>
                <a:lnTo>
                  <a:pt x="38392" y="160578"/>
                </a:lnTo>
                <a:lnTo>
                  <a:pt x="38392" y="366217"/>
                </a:lnTo>
                <a:lnTo>
                  <a:pt x="334835" y="366217"/>
                </a:lnTo>
                <a:lnTo>
                  <a:pt x="334835" y="375818"/>
                </a:lnTo>
                <a:lnTo>
                  <a:pt x="28790" y="375818"/>
                </a:lnTo>
                <a:lnTo>
                  <a:pt x="28790" y="150977"/>
                </a:lnTo>
                <a:lnTo>
                  <a:pt x="334835" y="150977"/>
                </a:lnTo>
                <a:lnTo>
                  <a:pt x="334835" y="122186"/>
                </a:lnTo>
                <a:lnTo>
                  <a:pt x="23990" y="122186"/>
                </a:lnTo>
                <a:lnTo>
                  <a:pt x="14655" y="124066"/>
                </a:lnTo>
                <a:lnTo>
                  <a:pt x="7023" y="129209"/>
                </a:lnTo>
                <a:lnTo>
                  <a:pt x="1879" y="136842"/>
                </a:lnTo>
                <a:lnTo>
                  <a:pt x="0" y="146177"/>
                </a:lnTo>
                <a:lnTo>
                  <a:pt x="0" y="380619"/>
                </a:lnTo>
                <a:lnTo>
                  <a:pt x="1879" y="389966"/>
                </a:lnTo>
                <a:lnTo>
                  <a:pt x="7023" y="397598"/>
                </a:lnTo>
                <a:lnTo>
                  <a:pt x="14655" y="402742"/>
                </a:lnTo>
                <a:lnTo>
                  <a:pt x="23990" y="404622"/>
                </a:lnTo>
                <a:lnTo>
                  <a:pt x="358825" y="404622"/>
                </a:lnTo>
                <a:lnTo>
                  <a:pt x="619671" y="404622"/>
                </a:lnTo>
                <a:lnTo>
                  <a:pt x="954506" y="404622"/>
                </a:lnTo>
                <a:lnTo>
                  <a:pt x="963853" y="402742"/>
                </a:lnTo>
                <a:lnTo>
                  <a:pt x="971473" y="397598"/>
                </a:lnTo>
                <a:lnTo>
                  <a:pt x="976617" y="389966"/>
                </a:lnTo>
                <a:lnTo>
                  <a:pt x="978509" y="380619"/>
                </a:lnTo>
                <a:lnTo>
                  <a:pt x="978509" y="375818"/>
                </a:lnTo>
                <a:lnTo>
                  <a:pt x="978509" y="28803"/>
                </a:lnTo>
                <a:lnTo>
                  <a:pt x="978509" y="240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878536" y="4702382"/>
                <a:ext cx="7959725" cy="1667764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2228850">
                  <a:spcBef>
                    <a:spcPts val="105"/>
                  </a:spcBef>
                </a:pPr>
                <a:r>
                  <a:rPr lang="en-AU" sz="1050" spc="-20" dirty="0">
                    <a:latin typeface="Arial"/>
                    <a:cs typeface="Arial"/>
                  </a:rPr>
                  <a:t>Vinc</a:t>
                </a:r>
                <a:endParaRPr lang="en-AU" sz="1050" dirty="0">
                  <a:latin typeface="Arial"/>
                  <a:cs typeface="Arial"/>
                </a:endParaRPr>
              </a:p>
              <a:p>
                <a:pPr marR="153670" algn="ctr">
                  <a:spcBef>
                    <a:spcPts val="110"/>
                  </a:spcBef>
                  <a:tabLst>
                    <a:tab pos="4177665" algn="l"/>
                  </a:tabLst>
                </a:pPr>
                <a:r>
                  <a:rPr lang="en-AU" sz="2650" spc="-55" dirty="0">
                    <a:solidFill>
                      <a:srgbClr val="C00000"/>
                    </a:solidFill>
                    <a:latin typeface="Arial"/>
                    <a:cs typeface="Arial"/>
                  </a:rPr>
                  <a:t>Image	</a:t>
                </a:r>
                <a:r>
                  <a:rPr lang="en-AU" sz="3975" spc="-60" baseline="1048" dirty="0">
                    <a:solidFill>
                      <a:srgbClr val="C00000"/>
                    </a:solidFill>
                    <a:latin typeface="Arial"/>
                    <a:cs typeface="Arial"/>
                  </a:rPr>
                  <a:t>Graph</a:t>
                </a:r>
                <a:endParaRPr lang="en-AU" sz="3975" baseline="1048" dirty="0">
                  <a:latin typeface="Arial"/>
                  <a:cs typeface="Arial"/>
                </a:endParaRPr>
              </a:p>
              <a:p>
                <a:pPr marL="50800">
                  <a:spcBef>
                    <a:spcPts val="795"/>
                  </a:spcBef>
                </a:pPr>
                <a:r>
                  <a:rPr lang="en-AU" sz="2500" b="1" spc="-5" dirty="0">
                    <a:latin typeface="Calibri"/>
                    <a:cs typeface="Calibri"/>
                  </a:rPr>
                  <a:t>Idea: </a:t>
                </a:r>
                <a:r>
                  <a:rPr lang="en-AU" sz="2500" spc="-20" dirty="0">
                    <a:latin typeface="Calibri"/>
                    <a:cs typeface="Calibri"/>
                  </a:rPr>
                  <a:t>transform</a:t>
                </a:r>
                <a:r>
                  <a:rPr lang="en-AU" sz="2500" spc="5" dirty="0">
                    <a:latin typeface="Calibri"/>
                    <a:cs typeface="Calibri"/>
                  </a:rPr>
                  <a:t> </a:t>
                </a:r>
                <a:r>
                  <a:rPr lang="en-AU" sz="2500" spc="-15" dirty="0">
                    <a:latin typeface="Calibri"/>
                    <a:cs typeface="Calibri"/>
                  </a:rPr>
                  <a:t>information</a:t>
                </a:r>
                <a:r>
                  <a:rPr lang="en-AU" sz="2500" spc="5" dirty="0">
                    <a:latin typeface="Calibri"/>
                    <a:cs typeface="Calibri"/>
                  </a:rPr>
                  <a:t> </a:t>
                </a:r>
                <a:r>
                  <a:rPr lang="en-AU" sz="2500" spc="-15" dirty="0">
                    <a:latin typeface="Calibri"/>
                    <a:cs typeface="Calibri"/>
                  </a:rPr>
                  <a:t>at</a:t>
                </a:r>
                <a:r>
                  <a:rPr lang="en-AU" sz="2500" dirty="0">
                    <a:latin typeface="Calibri"/>
                    <a:cs typeface="Calibri"/>
                  </a:rPr>
                  <a:t> the</a:t>
                </a:r>
                <a:r>
                  <a:rPr lang="en-AU" sz="2500" spc="5" dirty="0">
                    <a:latin typeface="Calibri"/>
                    <a:cs typeface="Calibri"/>
                  </a:rPr>
                  <a:t> </a:t>
                </a:r>
                <a:r>
                  <a:rPr lang="en-AU" sz="2500" spc="-10" dirty="0">
                    <a:latin typeface="Calibri"/>
                    <a:cs typeface="Calibri"/>
                  </a:rPr>
                  <a:t>neighbors</a:t>
                </a:r>
                <a:r>
                  <a:rPr lang="en-AU" sz="2500" dirty="0">
                    <a:latin typeface="Calibri"/>
                    <a:cs typeface="Calibri"/>
                  </a:rPr>
                  <a:t> </a:t>
                </a:r>
                <a:r>
                  <a:rPr lang="en-AU" sz="2500" spc="-5" dirty="0">
                    <a:latin typeface="Calibri"/>
                    <a:cs typeface="Calibri"/>
                  </a:rPr>
                  <a:t>and</a:t>
                </a:r>
                <a:r>
                  <a:rPr lang="en-AU" sz="2500" dirty="0">
                    <a:latin typeface="Calibri"/>
                    <a:cs typeface="Calibri"/>
                  </a:rPr>
                  <a:t> </a:t>
                </a:r>
                <a:r>
                  <a:rPr lang="en-AU" sz="2500" spc="-10" dirty="0">
                    <a:latin typeface="Calibri"/>
                    <a:cs typeface="Calibri"/>
                  </a:rPr>
                  <a:t>combine</a:t>
                </a:r>
                <a:r>
                  <a:rPr lang="en-AU" sz="2500" spc="5" dirty="0">
                    <a:latin typeface="Calibri"/>
                    <a:cs typeface="Calibri"/>
                  </a:rPr>
                  <a:t> </a:t>
                </a:r>
                <a:r>
                  <a:rPr lang="en-AU" sz="2500" dirty="0">
                    <a:latin typeface="Calibri"/>
                    <a:cs typeface="Calibri"/>
                  </a:rPr>
                  <a:t>it:</a:t>
                </a:r>
              </a:p>
              <a:p>
                <a:pPr marL="1002030" indent="-229235">
                  <a:buClr>
                    <a:srgbClr val="E66C7D"/>
                  </a:buClr>
                  <a:buFont typeface="Wingdings"/>
                  <a:buChar char=""/>
                  <a:tabLst>
                    <a:tab pos="1002030" algn="l"/>
                  </a:tabLst>
                </a:pPr>
                <a:r>
                  <a:rPr lang="en-AU" sz="1900" spc="-30" dirty="0">
                    <a:latin typeface="Calibri"/>
                    <a:cs typeface="Calibri"/>
                  </a:rPr>
                  <a:t>Transform</a:t>
                </a:r>
                <a:r>
                  <a:rPr lang="en-AU" sz="1900" spc="-20" dirty="0">
                    <a:latin typeface="Calibri"/>
                    <a:cs typeface="Calibri"/>
                  </a:rPr>
                  <a:t> </a:t>
                </a:r>
                <a:r>
                  <a:rPr lang="en-AU" sz="1900" spc="-5" dirty="0">
                    <a:latin typeface="Calibri"/>
                    <a:cs typeface="Calibri"/>
                  </a:rPr>
                  <a:t>“messages”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9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AU" altLang="zh-CN" sz="1900" i="1" spc="-5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AU" altLang="zh-CN" sz="1900" i="1" spc="-5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AU" altLang="zh-CN" sz="1900" i="1" spc="-5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AU" sz="1900" spc="-15" dirty="0">
                    <a:latin typeface="Calibri"/>
                    <a:cs typeface="Calibri"/>
                  </a:rPr>
                  <a:t>from </a:t>
                </a:r>
                <a:r>
                  <a:rPr lang="en-AU" sz="1900" spc="-5" dirty="0">
                    <a:latin typeface="Calibri"/>
                    <a:cs typeface="Calibri"/>
                  </a:rPr>
                  <a:t>neighbors: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900" i="1" spc="-5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CN" altLang="ar-AE" sz="19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AU" altLang="zh-CN" sz="19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ar-AE" altLang="zh-CN" sz="1900" i="1" spc="-5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AU" altLang="zh-CN" sz="1900" b="0" i="1" spc="-5" smtClean="0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AU" altLang="zh-CN" sz="1900" i="1" spc="-5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ar-AE" sz="1900" spc="-5" dirty="0">
                  <a:latin typeface="Calibri"/>
                  <a:cs typeface="Calibri"/>
                </a:endParaRPr>
              </a:p>
              <a:p>
                <a:pPr marL="1002030" indent="-229235">
                  <a:buClr>
                    <a:srgbClr val="E66C7D"/>
                  </a:buClr>
                  <a:buFont typeface="Wingdings"/>
                  <a:buChar char=""/>
                  <a:tabLst>
                    <a:tab pos="1002030" algn="l"/>
                  </a:tabLst>
                </a:pPr>
                <a:r>
                  <a:rPr lang="en-AU" sz="1900" dirty="0">
                    <a:latin typeface="Calibri"/>
                    <a:cs typeface="Calibri"/>
                  </a:rPr>
                  <a:t>Add</a:t>
                </a:r>
                <a:r>
                  <a:rPr lang="en-AU" sz="1900" spc="-15" dirty="0">
                    <a:latin typeface="Calibri"/>
                    <a:cs typeface="Calibri"/>
                  </a:rPr>
                  <a:t> </a:t>
                </a:r>
                <a:r>
                  <a:rPr lang="en-AU" sz="1900" dirty="0">
                    <a:latin typeface="Calibri"/>
                    <a:cs typeface="Calibri"/>
                  </a:rPr>
                  <a:t>them</a:t>
                </a:r>
                <a:r>
                  <a:rPr lang="en-AU" sz="1900" spc="-20" dirty="0">
                    <a:latin typeface="Calibri"/>
                    <a:cs typeface="Calibri"/>
                  </a:rPr>
                  <a:t> </a:t>
                </a:r>
                <a:r>
                  <a:rPr lang="en-AU" sz="1900" dirty="0">
                    <a:latin typeface="Calibri"/>
                    <a:cs typeface="Calibri"/>
                  </a:rPr>
                  <a:t>up:</a:t>
                </a:r>
                <a:endParaRPr sz="2100" baseline="-15873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36" y="4702382"/>
                <a:ext cx="7959725" cy="1667764"/>
              </a:xfrm>
              <a:prstGeom prst="rect">
                <a:avLst/>
              </a:prstGeom>
              <a:blipFill>
                <a:blip r:embed="rId6"/>
                <a:stretch>
                  <a:fillRect l="-1761" t="-1460" r="-842" b="-80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8976" y="2496086"/>
            <a:ext cx="2140752" cy="21158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24649F-94FE-4A18-9177-01F3F35A6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496" y="6068977"/>
            <a:ext cx="1086220" cy="424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3976" y="347471"/>
            <a:ext cx="7546848" cy="551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73727" y="1486602"/>
            <a:ext cx="11187345" cy="519373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2355215" marR="5080" indent="-1452245" algn="ctr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solidFill>
                  <a:srgbClr val="C00000"/>
                </a:solidFill>
              </a:rPr>
              <a:t>Idea: </a:t>
            </a:r>
            <a:r>
              <a:rPr sz="3200" spc="-35" dirty="0"/>
              <a:t>Node’s </a:t>
            </a:r>
            <a:r>
              <a:rPr sz="3200" dirty="0"/>
              <a:t>neighborhood </a:t>
            </a:r>
            <a:r>
              <a:rPr sz="3200" spc="-5" dirty="0"/>
              <a:t>defines </a:t>
            </a:r>
            <a:r>
              <a:rPr sz="3200" dirty="0"/>
              <a:t>a </a:t>
            </a:r>
            <a:r>
              <a:rPr sz="3200" spc="-710" dirty="0"/>
              <a:t> </a:t>
            </a:r>
            <a:r>
              <a:rPr sz="3200" spc="-10" dirty="0"/>
              <a:t>computation</a:t>
            </a:r>
            <a:r>
              <a:rPr sz="3200" dirty="0"/>
              <a:t> </a:t>
            </a:r>
            <a:r>
              <a:rPr sz="3200" spc="-15" dirty="0"/>
              <a:t>graph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5275" y="2417009"/>
            <a:ext cx="5392429" cy="24420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81740" y="4777232"/>
            <a:ext cx="2125980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121285">
              <a:lnSpc>
                <a:spcPct val="103800"/>
              </a:lnSpc>
              <a:spcBef>
                <a:spcPts val="5"/>
              </a:spcBef>
            </a:pPr>
            <a:r>
              <a:rPr sz="2100" spc="5" dirty="0">
                <a:solidFill>
                  <a:srgbClr val="C00000"/>
                </a:solidFill>
                <a:latin typeface="Calibri"/>
                <a:cs typeface="Calibri"/>
              </a:rPr>
              <a:t>Determine</a:t>
            </a:r>
            <a:r>
              <a:rPr sz="2100" spc="10" dirty="0">
                <a:solidFill>
                  <a:srgbClr val="C00000"/>
                </a:solidFill>
                <a:latin typeface="Calibri"/>
                <a:cs typeface="Calibri"/>
              </a:rPr>
              <a:t> node </a:t>
            </a:r>
            <a:r>
              <a:rPr sz="21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5" dirty="0">
                <a:solidFill>
                  <a:srgbClr val="C00000"/>
                </a:solidFill>
                <a:latin typeface="Calibri"/>
                <a:cs typeface="Calibri"/>
              </a:rPr>
              <a:t>computation</a:t>
            </a:r>
            <a:r>
              <a:rPr sz="21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graph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8772" y="3456581"/>
            <a:ext cx="223914" cy="2205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 rot="60000">
            <a:off x="4809062" y="3458426"/>
            <a:ext cx="21327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solidFill>
                  <a:srgbClr val="FFFFFF"/>
                </a:solidFill>
                <a:latin typeface="Cambria Math"/>
                <a:cs typeface="Cambria Math"/>
              </a:rPr>
              <a:t>𝑖</a:t>
            </a:r>
            <a:endParaRPr sz="16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1492" y="4777232"/>
            <a:ext cx="2467610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424815">
              <a:lnSpc>
                <a:spcPct val="103800"/>
              </a:lnSpc>
              <a:spcBef>
                <a:spcPts val="5"/>
              </a:spcBef>
            </a:pPr>
            <a:r>
              <a:rPr sz="2100" spc="-5" dirty="0">
                <a:solidFill>
                  <a:srgbClr val="C00000"/>
                </a:solidFill>
                <a:latin typeface="Calibri"/>
                <a:cs typeface="Calibri"/>
              </a:rPr>
              <a:t>Propagate</a:t>
            </a:r>
            <a:r>
              <a:rPr sz="21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0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1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C00000"/>
                </a:solidFill>
                <a:latin typeface="Calibri"/>
                <a:cs typeface="Calibri"/>
              </a:rPr>
              <a:t>transform</a:t>
            </a:r>
            <a:r>
              <a:rPr sz="21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C00000"/>
                </a:solidFill>
                <a:latin typeface="Calibri"/>
                <a:cs typeface="Calibri"/>
              </a:rPr>
              <a:t>information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6020" y="3496147"/>
            <a:ext cx="185675" cy="18286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89737" y="3441700"/>
            <a:ext cx="90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mbria Math"/>
                <a:cs typeface="Cambria Math"/>
              </a:rPr>
              <a:t>𝑖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2056" y="5560059"/>
            <a:ext cx="722820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50620" marR="5080" indent="-1138555">
              <a:lnSpc>
                <a:spcPct val="101400"/>
              </a:lnSpc>
              <a:spcBef>
                <a:spcPts val="50"/>
              </a:spcBef>
            </a:pPr>
            <a:r>
              <a:rPr sz="2800" b="1" spc="-5" dirty="0">
                <a:solidFill>
                  <a:srgbClr val="0070C0"/>
                </a:solidFill>
                <a:latin typeface="Corbel"/>
                <a:cs typeface="Corbel"/>
              </a:rPr>
              <a:t>Learn how </a:t>
            </a:r>
            <a:r>
              <a:rPr sz="2800" b="1" dirty="0">
                <a:solidFill>
                  <a:srgbClr val="0070C0"/>
                </a:solidFill>
                <a:latin typeface="Corbel"/>
                <a:cs typeface="Corbel"/>
              </a:rPr>
              <a:t>to </a:t>
            </a:r>
            <a:r>
              <a:rPr sz="2800" b="1" spc="-5" dirty="0">
                <a:solidFill>
                  <a:srgbClr val="0070C0"/>
                </a:solidFill>
                <a:latin typeface="Corbel"/>
                <a:cs typeface="Corbel"/>
              </a:rPr>
              <a:t>propagate information across </a:t>
            </a:r>
            <a:r>
              <a:rPr sz="2800" b="1" spc="-10" dirty="0">
                <a:solidFill>
                  <a:srgbClr val="0070C0"/>
                </a:solidFill>
                <a:latin typeface="Corbel"/>
                <a:cs typeface="Corbel"/>
              </a:rPr>
              <a:t>the </a:t>
            </a:r>
            <a:r>
              <a:rPr sz="2800" b="1" spc="-565" dirty="0">
                <a:solidFill>
                  <a:srgbClr val="0070C0"/>
                </a:solidFill>
                <a:latin typeface="Corbel"/>
                <a:cs typeface="Corbel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orbel"/>
                <a:cs typeface="Corbel"/>
              </a:rPr>
              <a:t>graph</a:t>
            </a:r>
            <a:r>
              <a:rPr sz="2800" b="1" spc="-15" dirty="0">
                <a:solidFill>
                  <a:srgbClr val="0070C0"/>
                </a:solidFill>
                <a:latin typeface="Corbel"/>
                <a:cs typeface="Corbel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orbel"/>
                <a:cs typeface="Corbel"/>
              </a:rPr>
              <a:t>to</a:t>
            </a:r>
            <a:r>
              <a:rPr sz="2800" b="1" spc="-5" dirty="0">
                <a:solidFill>
                  <a:srgbClr val="0070C0"/>
                </a:solidFill>
                <a:latin typeface="Corbel"/>
                <a:cs typeface="Corbel"/>
              </a:rPr>
              <a:t> compute node</a:t>
            </a:r>
            <a:r>
              <a:rPr sz="2800" b="1" dirty="0">
                <a:solidFill>
                  <a:srgbClr val="0070C0"/>
                </a:solidFill>
                <a:latin typeface="Corbel"/>
                <a:cs typeface="Corbel"/>
              </a:rPr>
              <a:t> </a:t>
            </a:r>
            <a:r>
              <a:rPr sz="2800" b="1" spc="-5" dirty="0">
                <a:solidFill>
                  <a:srgbClr val="0070C0"/>
                </a:solidFill>
                <a:latin typeface="Corbel"/>
                <a:cs typeface="Corbel"/>
              </a:rPr>
              <a:t>features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2228" y="33019"/>
            <a:ext cx="271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[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Kip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f </a:t>
            </a:r>
            <a:r>
              <a:rPr spc="5" dirty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nd</a:t>
            </a:r>
            <a:r>
              <a:rPr spc="-9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70" dirty="0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spc="-10" dirty="0">
                <a:solidFill>
                  <a:srgbClr val="FFFFFF"/>
                </a:solidFill>
                <a:latin typeface="Corbel"/>
                <a:cs typeface="Corbel"/>
              </a:rPr>
              <a:t>lli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CLR</a:t>
            </a:r>
            <a:r>
              <a:rPr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pc="-30" dirty="0">
                <a:solidFill>
                  <a:srgbClr val="FFFFFF"/>
                </a:solidFill>
                <a:latin typeface="Corbel"/>
                <a:cs typeface="Corbel"/>
              </a:rPr>
              <a:t>2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0</a:t>
            </a:r>
            <a:r>
              <a:rPr spc="-30" dirty="0">
                <a:solidFill>
                  <a:srgbClr val="FFFFFF"/>
                </a:solidFill>
                <a:latin typeface="Corbel"/>
                <a:cs typeface="Corbel"/>
              </a:rPr>
              <a:t>1</a:t>
            </a:r>
            <a:r>
              <a:rPr dirty="0">
                <a:solidFill>
                  <a:srgbClr val="FFFFFF"/>
                </a:solidFill>
                <a:latin typeface="Corbel"/>
                <a:cs typeface="Corbel"/>
              </a:rPr>
              <a:t>7]</a:t>
            </a:r>
            <a:endParaRPr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6844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640320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30" dirty="0">
                <a:solidFill>
                  <a:srgbClr val="D60093"/>
                </a:solidFill>
                <a:latin typeface="Calibri"/>
                <a:cs typeface="Calibri"/>
              </a:rPr>
              <a:t>Key</a:t>
            </a: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idea: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Generate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local</a:t>
            </a:r>
            <a:r>
              <a:rPr sz="3200" b="1" spc="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network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neighborhoods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2712" y="4309386"/>
            <a:ext cx="1050925" cy="800100"/>
            <a:chOff x="4668711" y="4309386"/>
            <a:chExt cx="1050925" cy="800100"/>
          </a:xfrm>
        </p:grpSpPr>
        <p:sp>
          <p:nvSpPr>
            <p:cNvPr id="5" name="object 5"/>
            <p:cNvSpPr/>
            <p:nvPr/>
          </p:nvSpPr>
          <p:spPr>
            <a:xfrm>
              <a:off x="4784234" y="4715466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5">
                  <a:moveTo>
                    <a:pt x="0" y="0"/>
                  </a:moveTo>
                  <a:lnTo>
                    <a:pt x="57327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8711" y="4650990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4" y="0"/>
                  </a:moveTo>
                  <a:lnTo>
                    <a:pt x="0" y="64476"/>
                  </a:lnTo>
                  <a:lnTo>
                    <a:pt x="128954" y="128953"/>
                  </a:lnTo>
                  <a:lnTo>
                    <a:pt x="128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876282" y="0"/>
                  </a:moveTo>
                  <a:lnTo>
                    <a:pt x="0" y="0"/>
                  </a:lnTo>
                  <a:lnTo>
                    <a:pt x="0" y="796183"/>
                  </a:lnTo>
                  <a:lnTo>
                    <a:pt x="876282" y="796183"/>
                  </a:lnTo>
                  <a:lnTo>
                    <a:pt x="87628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0" y="0"/>
                  </a:moveTo>
                  <a:lnTo>
                    <a:pt x="876282" y="0"/>
                  </a:lnTo>
                  <a:lnTo>
                    <a:pt x="876282" y="796184"/>
                  </a:lnTo>
                  <a:lnTo>
                    <a:pt x="0" y="796184"/>
                  </a:lnTo>
                  <a:lnTo>
                    <a:pt x="0" y="0"/>
                  </a:lnTo>
                  <a:close/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19789" y="3661499"/>
            <a:ext cx="1714500" cy="1795780"/>
            <a:chOff x="1095789" y="3661499"/>
            <a:chExt cx="1714500" cy="1795780"/>
          </a:xfrm>
        </p:grpSpPr>
        <p:sp>
          <p:nvSpPr>
            <p:cNvPr id="10" name="object 10"/>
            <p:cNvSpPr/>
            <p:nvPr/>
          </p:nvSpPr>
          <p:spPr>
            <a:xfrm>
              <a:off x="1189913" y="3661511"/>
              <a:ext cx="1620520" cy="1795780"/>
            </a:xfrm>
            <a:custGeom>
              <a:avLst/>
              <a:gdLst/>
              <a:ahLst/>
              <a:cxnLst/>
              <a:rect l="l" t="t" r="r" b="b"/>
              <a:pathLst>
                <a:path w="1620520" h="1795779">
                  <a:moveTo>
                    <a:pt x="1514957" y="767956"/>
                  </a:moveTo>
                  <a:lnTo>
                    <a:pt x="1494472" y="766292"/>
                  </a:lnTo>
                  <a:lnTo>
                    <a:pt x="1505572" y="749465"/>
                  </a:lnTo>
                  <a:lnTo>
                    <a:pt x="1494358" y="742073"/>
                  </a:lnTo>
                  <a:lnTo>
                    <a:pt x="1479207" y="765048"/>
                  </a:lnTo>
                  <a:lnTo>
                    <a:pt x="1454365" y="763028"/>
                  </a:lnTo>
                  <a:lnTo>
                    <a:pt x="1134135" y="0"/>
                  </a:lnTo>
                  <a:lnTo>
                    <a:pt x="1121752" y="5194"/>
                  </a:lnTo>
                  <a:lnTo>
                    <a:pt x="1439265" y="761809"/>
                  </a:lnTo>
                  <a:lnTo>
                    <a:pt x="1092" y="644702"/>
                  </a:lnTo>
                  <a:lnTo>
                    <a:pt x="0" y="658101"/>
                  </a:lnTo>
                  <a:lnTo>
                    <a:pt x="1445120" y="775754"/>
                  </a:lnTo>
                  <a:lnTo>
                    <a:pt x="1445971" y="777748"/>
                  </a:lnTo>
                  <a:lnTo>
                    <a:pt x="1449819" y="776135"/>
                  </a:lnTo>
                  <a:lnTo>
                    <a:pt x="1470787" y="777836"/>
                  </a:lnTo>
                  <a:lnTo>
                    <a:pt x="818540" y="1767471"/>
                  </a:lnTo>
                  <a:lnTo>
                    <a:pt x="829754" y="1774863"/>
                  </a:lnTo>
                  <a:lnTo>
                    <a:pt x="1486052" y="779081"/>
                  </a:lnTo>
                  <a:lnTo>
                    <a:pt x="1513865" y="781342"/>
                  </a:lnTo>
                  <a:lnTo>
                    <a:pt x="1514957" y="767956"/>
                  </a:lnTo>
                  <a:close/>
                </a:path>
                <a:path w="1620520" h="1795779">
                  <a:moveTo>
                    <a:pt x="1620164" y="1355572"/>
                  </a:moveTo>
                  <a:lnTo>
                    <a:pt x="1612988" y="1344218"/>
                  </a:lnTo>
                  <a:lnTo>
                    <a:pt x="917168" y="1783981"/>
                  </a:lnTo>
                  <a:lnTo>
                    <a:pt x="924344" y="1795335"/>
                  </a:lnTo>
                  <a:lnTo>
                    <a:pt x="1620164" y="13555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940" y="3686809"/>
              <a:ext cx="1270" cy="344805"/>
            </a:xfrm>
            <a:custGeom>
              <a:avLst/>
              <a:gdLst/>
              <a:ahLst/>
              <a:cxnLst/>
              <a:rect l="l" t="t" r="r" b="b"/>
              <a:pathLst>
                <a:path w="1269" h="344804">
                  <a:moveTo>
                    <a:pt x="0" y="0"/>
                  </a:moveTo>
                  <a:lnTo>
                    <a:pt x="1147" y="338007"/>
                  </a:lnTo>
                  <a:lnTo>
                    <a:pt x="1169" y="344723"/>
                  </a:lnTo>
                </a:path>
              </a:pathLst>
            </a:custGeom>
            <a:ln w="1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5789" y="4024679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4" h="81279">
                  <a:moveTo>
                    <a:pt x="80595" y="0"/>
                  </a:moveTo>
                  <a:lnTo>
                    <a:pt x="0" y="273"/>
                  </a:lnTo>
                  <a:lnTo>
                    <a:pt x="40571" y="80732"/>
                  </a:lnTo>
                  <a:lnTo>
                    <a:pt x="8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38781" y="3054380"/>
            <a:ext cx="2743200" cy="2957195"/>
            <a:chOff x="5814781" y="3054379"/>
            <a:chExt cx="2743200" cy="2957195"/>
          </a:xfrm>
        </p:grpSpPr>
        <p:sp>
          <p:nvSpPr>
            <p:cNvPr id="14" name="object 14"/>
            <p:cNvSpPr/>
            <p:nvPr/>
          </p:nvSpPr>
          <p:spPr>
            <a:xfrm>
              <a:off x="5930302" y="4719035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13432" y="0"/>
                  </a:lnTo>
                  <a:lnTo>
                    <a:pt x="970700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4781" y="4654559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3" y="0"/>
                  </a:moveTo>
                  <a:lnTo>
                    <a:pt x="0" y="64476"/>
                  </a:lnTo>
                  <a:lnTo>
                    <a:pt x="128953" y="128954"/>
                  </a:lnTo>
                  <a:lnTo>
                    <a:pt x="12895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21767" y="3721616"/>
              <a:ext cx="963930" cy="760095"/>
            </a:xfrm>
            <a:custGeom>
              <a:avLst/>
              <a:gdLst/>
              <a:ahLst/>
              <a:cxnLst/>
              <a:rect l="l" t="t" r="r" b="b"/>
              <a:pathLst>
                <a:path w="963929" h="760095">
                  <a:moveTo>
                    <a:pt x="0" y="760034"/>
                  </a:moveTo>
                  <a:lnTo>
                    <a:pt x="10547" y="751716"/>
                  </a:lnTo>
                  <a:lnTo>
                    <a:pt x="963693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31061" y="4422706"/>
              <a:ext cx="141605" cy="130810"/>
            </a:xfrm>
            <a:custGeom>
              <a:avLst/>
              <a:gdLst/>
              <a:ahLst/>
              <a:cxnLst/>
              <a:rect l="l" t="t" r="r" b="b"/>
              <a:pathLst>
                <a:path w="141604" h="130810">
                  <a:moveTo>
                    <a:pt x="61325" y="0"/>
                  </a:moveTo>
                  <a:lnTo>
                    <a:pt x="0" y="130481"/>
                  </a:lnTo>
                  <a:lnTo>
                    <a:pt x="141182" y="101253"/>
                  </a:lnTo>
                  <a:lnTo>
                    <a:pt x="6132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310868" y="0"/>
                  </a:moveTo>
                  <a:lnTo>
                    <a:pt x="0" y="10855"/>
                  </a:lnTo>
                  <a:lnTo>
                    <a:pt x="11907" y="351866"/>
                  </a:lnTo>
                  <a:lnTo>
                    <a:pt x="322775" y="341010"/>
                  </a:lnTo>
                  <a:lnTo>
                    <a:pt x="31086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0" y="10855"/>
                  </a:moveTo>
                  <a:lnTo>
                    <a:pt x="310868" y="0"/>
                  </a:lnTo>
                  <a:lnTo>
                    <a:pt x="322776" y="341009"/>
                  </a:lnTo>
                  <a:lnTo>
                    <a:pt x="11908" y="351865"/>
                  </a:lnTo>
                  <a:lnTo>
                    <a:pt x="0" y="10855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20676" y="4654144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5" h="5714">
                  <a:moveTo>
                    <a:pt x="81861" y="0"/>
                  </a:moveTo>
                  <a:lnTo>
                    <a:pt x="13401" y="4659"/>
                  </a:lnTo>
                  <a:lnTo>
                    <a:pt x="0" y="5571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5422" y="4594475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124277" y="0"/>
                  </a:moveTo>
                  <a:lnTo>
                    <a:pt x="0" y="73084"/>
                  </a:lnTo>
                  <a:lnTo>
                    <a:pt x="133033" y="128657"/>
                  </a:lnTo>
                  <a:lnTo>
                    <a:pt x="124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90488" y="4801154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0"/>
                  </a:moveTo>
                  <a:lnTo>
                    <a:pt x="5487" y="3872"/>
                  </a:lnTo>
                  <a:lnTo>
                    <a:pt x="584294" y="412389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30128" y="4758552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0" y="0"/>
                  </a:moveTo>
                  <a:lnTo>
                    <a:pt x="42611" y="79397"/>
                  </a:lnTo>
                  <a:lnTo>
                    <a:pt x="89085" y="13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19817" y="4698816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0"/>
                  </a:moveTo>
                  <a:lnTo>
                    <a:pt x="6434" y="1924"/>
                  </a:lnTo>
                  <a:lnTo>
                    <a:pt x="685173" y="20494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49035" y="46621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765" y="0"/>
                  </a:moveTo>
                  <a:lnTo>
                    <a:pt x="0" y="15511"/>
                  </a:lnTo>
                  <a:lnTo>
                    <a:pt x="65669" y="77215"/>
                  </a:lnTo>
                  <a:lnTo>
                    <a:pt x="8876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3072" y="4105616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412389"/>
                  </a:moveTo>
                  <a:lnTo>
                    <a:pt x="5487" y="408516"/>
                  </a:lnTo>
                  <a:lnTo>
                    <a:pt x="584294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32712" y="4481210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42609" y="0"/>
                  </a:moveTo>
                  <a:lnTo>
                    <a:pt x="0" y="79397"/>
                  </a:lnTo>
                  <a:lnTo>
                    <a:pt x="89084" y="65846"/>
                  </a:lnTo>
                  <a:lnTo>
                    <a:pt x="4260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2402" y="4415399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204945"/>
                  </a:moveTo>
                  <a:lnTo>
                    <a:pt x="6434" y="203020"/>
                  </a:lnTo>
                  <a:lnTo>
                    <a:pt x="685173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1621" y="4579811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65667" y="0"/>
                  </a:moveTo>
                  <a:lnTo>
                    <a:pt x="0" y="61704"/>
                  </a:lnTo>
                  <a:lnTo>
                    <a:pt x="88765" y="77214"/>
                  </a:lnTo>
                  <a:lnTo>
                    <a:pt x="6566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66685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299008" y="0"/>
                  </a:moveTo>
                  <a:lnTo>
                    <a:pt x="0" y="85738"/>
                  </a:lnTo>
                  <a:lnTo>
                    <a:pt x="94053" y="413738"/>
                  </a:lnTo>
                  <a:lnTo>
                    <a:pt x="393059" y="327999"/>
                  </a:lnTo>
                  <a:lnTo>
                    <a:pt x="29900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66686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0" y="85739"/>
                  </a:moveTo>
                  <a:lnTo>
                    <a:pt x="299008" y="0"/>
                  </a:lnTo>
                  <a:lnTo>
                    <a:pt x="393060" y="327998"/>
                  </a:lnTo>
                  <a:lnTo>
                    <a:pt x="94052" y="413738"/>
                  </a:lnTo>
                  <a:lnTo>
                    <a:pt x="0" y="85739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9077" y="3061364"/>
              <a:ext cx="751840" cy="290830"/>
            </a:xfrm>
            <a:custGeom>
              <a:avLst/>
              <a:gdLst/>
              <a:ahLst/>
              <a:cxnLst/>
              <a:rect l="l" t="t" r="r" b="b"/>
              <a:pathLst>
                <a:path w="751840" h="290829">
                  <a:moveTo>
                    <a:pt x="0" y="290642"/>
                  </a:moveTo>
                  <a:lnTo>
                    <a:pt x="6264" y="288220"/>
                  </a:lnTo>
                  <a:lnTo>
                    <a:pt x="751708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0168" y="3311997"/>
              <a:ext cx="90170" cy="75565"/>
            </a:xfrm>
            <a:custGeom>
              <a:avLst/>
              <a:gdLst/>
              <a:ahLst/>
              <a:cxnLst/>
              <a:rect l="l" t="t" r="r" b="b"/>
              <a:pathLst>
                <a:path w="90170" h="75564">
                  <a:moveTo>
                    <a:pt x="60639" y="0"/>
                  </a:moveTo>
                  <a:lnTo>
                    <a:pt x="0" y="66652"/>
                  </a:lnTo>
                  <a:lnTo>
                    <a:pt x="89706" y="75173"/>
                  </a:lnTo>
                  <a:lnTo>
                    <a:pt x="6063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7489" y="3510633"/>
              <a:ext cx="78105" cy="25400"/>
            </a:xfrm>
            <a:custGeom>
              <a:avLst/>
              <a:gdLst/>
              <a:ahLst/>
              <a:cxnLst/>
              <a:rect l="l" t="t" r="r" b="b"/>
              <a:pathLst>
                <a:path w="78104" h="25400">
                  <a:moveTo>
                    <a:pt x="78082" y="0"/>
                  </a:moveTo>
                  <a:lnTo>
                    <a:pt x="12782" y="21082"/>
                  </a:lnTo>
                  <a:lnTo>
                    <a:pt x="0" y="25209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27556" y="3470357"/>
              <a:ext cx="142875" cy="123189"/>
            </a:xfrm>
            <a:custGeom>
              <a:avLst/>
              <a:gdLst/>
              <a:ahLst/>
              <a:cxnLst/>
              <a:rect l="l" t="t" r="r" b="b"/>
              <a:pathLst>
                <a:path w="142875" h="123189">
                  <a:moveTo>
                    <a:pt x="102906" y="0"/>
                  </a:moveTo>
                  <a:lnTo>
                    <a:pt x="0" y="100978"/>
                  </a:lnTo>
                  <a:lnTo>
                    <a:pt x="142527" y="122717"/>
                  </a:lnTo>
                  <a:lnTo>
                    <a:pt x="102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45550" y="3459378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4"/>
                  </a:lnTo>
                  <a:lnTo>
                    <a:pt x="0" y="114740"/>
                  </a:lnTo>
                  <a:lnTo>
                    <a:pt x="0" y="156797"/>
                  </a:lnTo>
                  <a:lnTo>
                    <a:pt x="12910" y="197253"/>
                  </a:lnTo>
                  <a:lnTo>
                    <a:pt x="38732" y="232909"/>
                  </a:lnTo>
                  <a:lnTo>
                    <a:pt x="74484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1"/>
                  </a:lnTo>
                  <a:lnTo>
                    <a:pt x="233537" y="232909"/>
                  </a:lnTo>
                  <a:lnTo>
                    <a:pt x="259358" y="197253"/>
                  </a:lnTo>
                  <a:lnTo>
                    <a:pt x="272269" y="156797"/>
                  </a:lnTo>
                  <a:lnTo>
                    <a:pt x="272269" y="114740"/>
                  </a:lnTo>
                  <a:lnTo>
                    <a:pt x="259358" y="74284"/>
                  </a:lnTo>
                  <a:lnTo>
                    <a:pt x="233537" y="38626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19414" y="4929848"/>
              <a:ext cx="865505" cy="728980"/>
            </a:xfrm>
            <a:custGeom>
              <a:avLst/>
              <a:gdLst/>
              <a:ahLst/>
              <a:cxnLst/>
              <a:rect l="l" t="t" r="r" b="b"/>
              <a:pathLst>
                <a:path w="865504" h="728979">
                  <a:moveTo>
                    <a:pt x="0" y="0"/>
                  </a:moveTo>
                  <a:lnTo>
                    <a:pt x="10273" y="8654"/>
                  </a:lnTo>
                  <a:lnTo>
                    <a:pt x="864975" y="728624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1061" y="4855423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4">
                  <a:moveTo>
                    <a:pt x="0" y="0"/>
                  </a:moveTo>
                  <a:lnTo>
                    <a:pt x="57086" y="132392"/>
                  </a:lnTo>
                  <a:lnTo>
                    <a:pt x="140164" y="33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90336" y="5581203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7" y="0"/>
                  </a:moveTo>
                  <a:lnTo>
                    <a:pt x="0" y="331793"/>
                  </a:lnTo>
                  <a:lnTo>
                    <a:pt x="302467" y="404393"/>
                  </a:lnTo>
                  <a:lnTo>
                    <a:pt x="382104" y="72599"/>
                  </a:lnTo>
                  <a:lnTo>
                    <a:pt x="796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90335" y="5581202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8" y="0"/>
                  </a:moveTo>
                  <a:lnTo>
                    <a:pt x="382105" y="72599"/>
                  </a:lnTo>
                  <a:lnTo>
                    <a:pt x="302466" y="404392"/>
                  </a:lnTo>
                  <a:lnTo>
                    <a:pt x="0" y="331793"/>
                  </a:lnTo>
                  <a:lnTo>
                    <a:pt x="79638" y="0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07217" y="5847368"/>
              <a:ext cx="653415" cy="157480"/>
            </a:xfrm>
            <a:custGeom>
              <a:avLst/>
              <a:gdLst/>
              <a:ahLst/>
              <a:cxnLst/>
              <a:rect l="l" t="t" r="r" b="b"/>
              <a:pathLst>
                <a:path w="653415" h="157479">
                  <a:moveTo>
                    <a:pt x="0" y="0"/>
                  </a:moveTo>
                  <a:lnTo>
                    <a:pt x="6530" y="1570"/>
                  </a:lnTo>
                  <a:lnTo>
                    <a:pt x="653344" y="157081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35384" y="5809757"/>
              <a:ext cx="88265" cy="78740"/>
            </a:xfrm>
            <a:custGeom>
              <a:avLst/>
              <a:gdLst/>
              <a:ahLst/>
              <a:cxnLst/>
              <a:rect l="l" t="t" r="r" b="b"/>
              <a:pathLst>
                <a:path w="88265" h="78739">
                  <a:moveTo>
                    <a:pt x="87783" y="0"/>
                  </a:moveTo>
                  <a:lnTo>
                    <a:pt x="0" y="20340"/>
                  </a:lnTo>
                  <a:lnTo>
                    <a:pt x="68943" y="78363"/>
                  </a:lnTo>
                  <a:lnTo>
                    <a:pt x="8778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48206" y="5737155"/>
              <a:ext cx="80645" cy="16510"/>
            </a:xfrm>
            <a:custGeom>
              <a:avLst/>
              <a:gdLst/>
              <a:ahLst/>
              <a:cxnLst/>
              <a:rect l="l" t="t" r="r" b="b"/>
              <a:pathLst>
                <a:path w="80645" h="16510">
                  <a:moveTo>
                    <a:pt x="80373" y="16503"/>
                  </a:moveTo>
                  <a:lnTo>
                    <a:pt x="13158" y="2701"/>
                  </a:lnTo>
                  <a:lnTo>
                    <a:pt x="0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35046" y="5676698"/>
              <a:ext cx="139700" cy="126364"/>
            </a:xfrm>
            <a:custGeom>
              <a:avLst/>
              <a:gdLst/>
              <a:ahLst/>
              <a:cxnLst/>
              <a:rect l="l" t="t" r="r" b="b"/>
              <a:pathLst>
                <a:path w="139700" h="126364">
                  <a:moveTo>
                    <a:pt x="139287" y="0"/>
                  </a:moveTo>
                  <a:lnTo>
                    <a:pt x="0" y="37221"/>
                  </a:lnTo>
                  <a:lnTo>
                    <a:pt x="113348" y="126318"/>
                  </a:lnTo>
                  <a:lnTo>
                    <a:pt x="139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05970" y="5874246"/>
            <a:ext cx="10725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b="1" spc="20" dirty="0">
                <a:latin typeface="Arial"/>
                <a:cs typeface="Arial"/>
              </a:rPr>
              <a:t>INPUT</a:t>
            </a:r>
            <a:r>
              <a:rPr sz="1150" b="1" spc="10" dirty="0">
                <a:latin typeface="Arial"/>
                <a:cs typeface="Arial"/>
              </a:rPr>
              <a:t> </a:t>
            </a:r>
            <a:r>
              <a:rPr sz="1150" b="1" spc="25" dirty="0">
                <a:latin typeface="Arial"/>
                <a:cs typeface="Arial"/>
              </a:rPr>
              <a:t>GRAPH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07469" y="3456357"/>
            <a:ext cx="106743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spc="-40" dirty="0">
                <a:latin typeface="Arial"/>
                <a:cs typeface="Arial"/>
              </a:rPr>
              <a:t>TARGET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NODE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92386" y="3472733"/>
            <a:ext cx="1249045" cy="822325"/>
            <a:chOff x="1168385" y="3472732"/>
            <a:chExt cx="1249045" cy="822325"/>
          </a:xfrm>
        </p:grpSpPr>
        <p:sp>
          <p:nvSpPr>
            <p:cNvPr id="48" name="object 48"/>
            <p:cNvSpPr/>
            <p:nvPr/>
          </p:nvSpPr>
          <p:spPr>
            <a:xfrm>
              <a:off x="1168385" y="3642864"/>
              <a:ext cx="1108710" cy="652145"/>
            </a:xfrm>
            <a:custGeom>
              <a:avLst/>
              <a:gdLst/>
              <a:ahLst/>
              <a:cxnLst/>
              <a:rect l="l" t="t" r="r" b="b"/>
              <a:pathLst>
                <a:path w="1108710" h="652145">
                  <a:moveTo>
                    <a:pt x="0" y="640342"/>
                  </a:moveTo>
                  <a:lnTo>
                    <a:pt x="1101547" y="0"/>
                  </a:lnTo>
                  <a:lnTo>
                    <a:pt x="1108298" y="11613"/>
                  </a:lnTo>
                  <a:lnTo>
                    <a:pt x="6750" y="651955"/>
                  </a:lnTo>
                  <a:lnTo>
                    <a:pt x="0" y="64034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44956" y="347273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20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1"/>
                  </a:lnTo>
                  <a:lnTo>
                    <a:pt x="38732" y="232907"/>
                  </a:lnTo>
                  <a:lnTo>
                    <a:pt x="74484" y="258659"/>
                  </a:lnTo>
                  <a:lnTo>
                    <a:pt x="115049" y="271535"/>
                  </a:lnTo>
                  <a:lnTo>
                    <a:pt x="157220" y="271535"/>
                  </a:lnTo>
                  <a:lnTo>
                    <a:pt x="197785" y="258659"/>
                  </a:lnTo>
                  <a:lnTo>
                    <a:pt x="233538" y="232907"/>
                  </a:lnTo>
                  <a:lnTo>
                    <a:pt x="259359" y="197251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746259" y="344561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233424" y="4370179"/>
            <a:ext cx="465455" cy="955040"/>
            <a:chOff x="709423" y="4370179"/>
            <a:chExt cx="465455" cy="955040"/>
          </a:xfrm>
        </p:grpSpPr>
        <p:sp>
          <p:nvSpPr>
            <p:cNvPr id="52" name="object 52"/>
            <p:cNvSpPr/>
            <p:nvPr/>
          </p:nvSpPr>
          <p:spPr>
            <a:xfrm>
              <a:off x="764765" y="4370179"/>
              <a:ext cx="409575" cy="883919"/>
            </a:xfrm>
            <a:custGeom>
              <a:avLst/>
              <a:gdLst/>
              <a:ahLst/>
              <a:cxnLst/>
              <a:rect l="l" t="t" r="r" b="b"/>
              <a:pathLst>
                <a:path w="409575" h="883920">
                  <a:moveTo>
                    <a:pt x="0" y="878165"/>
                  </a:moveTo>
                  <a:lnTo>
                    <a:pt x="397314" y="0"/>
                  </a:lnTo>
                  <a:lnTo>
                    <a:pt x="409552" y="5537"/>
                  </a:lnTo>
                  <a:lnTo>
                    <a:pt x="12238" y="883703"/>
                  </a:lnTo>
                  <a:lnTo>
                    <a:pt x="0" y="8781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9423" y="505322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7" y="232908"/>
                  </a:lnTo>
                  <a:lnTo>
                    <a:pt x="259358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8" y="74283"/>
                  </a:lnTo>
                  <a:lnTo>
                    <a:pt x="233537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08959" y="503067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393461" y="532775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7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9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464172" y="53127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224077" y="4495376"/>
            <a:ext cx="335280" cy="584835"/>
            <a:chOff x="2700077" y="4495375"/>
            <a:chExt cx="335280" cy="584835"/>
          </a:xfrm>
        </p:grpSpPr>
        <p:sp>
          <p:nvSpPr>
            <p:cNvPr id="58" name="object 58"/>
            <p:cNvSpPr/>
            <p:nvPr/>
          </p:nvSpPr>
          <p:spPr>
            <a:xfrm>
              <a:off x="2700077" y="4495375"/>
              <a:ext cx="215265" cy="428625"/>
            </a:xfrm>
            <a:custGeom>
              <a:avLst/>
              <a:gdLst/>
              <a:ahLst/>
              <a:cxnLst/>
              <a:rect l="l" t="t" r="r" b="b"/>
              <a:pathLst>
                <a:path w="215264" h="428625">
                  <a:moveTo>
                    <a:pt x="202642" y="428194"/>
                  </a:moveTo>
                  <a:lnTo>
                    <a:pt x="0" y="5810"/>
                  </a:lnTo>
                  <a:lnTo>
                    <a:pt x="12111" y="0"/>
                  </a:lnTo>
                  <a:lnTo>
                    <a:pt x="214753" y="422384"/>
                  </a:lnTo>
                  <a:lnTo>
                    <a:pt x="202642" y="42819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63020" y="4808295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3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0"/>
                  </a:lnTo>
                  <a:lnTo>
                    <a:pt x="233536" y="232908"/>
                  </a:lnTo>
                  <a:lnTo>
                    <a:pt x="259357" y="197252"/>
                  </a:lnTo>
                  <a:lnTo>
                    <a:pt x="272268" y="156796"/>
                  </a:lnTo>
                  <a:lnTo>
                    <a:pt x="272268" y="114740"/>
                  </a:lnTo>
                  <a:lnTo>
                    <a:pt x="259357" y="74283"/>
                  </a:lnTo>
                  <a:lnTo>
                    <a:pt x="233536" y="38627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50732" y="47888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44674" y="428548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108943" y="4265007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1443" y="460433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1"/>
                </a:lnTo>
                <a:lnTo>
                  <a:pt x="38732" y="232907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7"/>
                </a:lnTo>
                <a:lnTo>
                  <a:pt x="259358" y="197251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22360" y="45739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541740" y="343217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29670" y="45385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5" y="12875"/>
                </a:lnTo>
                <a:lnTo>
                  <a:pt x="38733" y="38627"/>
                </a:lnTo>
                <a:lnTo>
                  <a:pt x="12911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1" y="197252"/>
                </a:lnTo>
                <a:lnTo>
                  <a:pt x="38733" y="232908"/>
                </a:lnTo>
                <a:lnTo>
                  <a:pt x="74485" y="258660"/>
                </a:lnTo>
                <a:lnTo>
                  <a:pt x="115050" y="271535"/>
                </a:lnTo>
                <a:lnTo>
                  <a:pt x="157220" y="271535"/>
                </a:lnTo>
                <a:lnTo>
                  <a:pt x="197785" y="258660"/>
                </a:lnTo>
                <a:lnTo>
                  <a:pt x="233538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488009" y="452022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359327" y="554220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3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0"/>
                </a:lnTo>
                <a:lnTo>
                  <a:pt x="233536" y="232908"/>
                </a:lnTo>
                <a:lnTo>
                  <a:pt x="259357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7" y="74283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434279" y="55276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543121" y="41768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9" y="197253"/>
                </a:lnTo>
                <a:lnTo>
                  <a:pt x="272269" y="156797"/>
                </a:lnTo>
                <a:lnTo>
                  <a:pt x="272269" y="114740"/>
                </a:lnTo>
                <a:lnTo>
                  <a:pt x="259359" y="74284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604478" y="414411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270609" y="3440225"/>
            <a:ext cx="877569" cy="2697480"/>
            <a:chOff x="7746608" y="3440225"/>
            <a:chExt cx="877569" cy="2697480"/>
          </a:xfrm>
        </p:grpSpPr>
        <p:sp>
          <p:nvSpPr>
            <p:cNvPr id="73" name="object 73"/>
            <p:cNvSpPr/>
            <p:nvPr/>
          </p:nvSpPr>
          <p:spPr>
            <a:xfrm>
              <a:off x="7820174" y="3479733"/>
              <a:ext cx="796925" cy="73660"/>
            </a:xfrm>
            <a:custGeom>
              <a:avLst/>
              <a:gdLst/>
              <a:ahLst/>
              <a:cxnLst/>
              <a:rect l="l" t="t" r="r" b="b"/>
              <a:pathLst>
                <a:path w="796925" h="73660">
                  <a:moveTo>
                    <a:pt x="0" y="0"/>
                  </a:moveTo>
                  <a:lnTo>
                    <a:pt x="6687" y="618"/>
                  </a:lnTo>
                  <a:lnTo>
                    <a:pt x="796528" y="7365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46608" y="3440225"/>
              <a:ext cx="84455" cy="80645"/>
            </a:xfrm>
            <a:custGeom>
              <a:avLst/>
              <a:gdLst/>
              <a:ahLst/>
              <a:cxnLst/>
              <a:rect l="l" t="t" r="r" b="b"/>
              <a:pathLst>
                <a:path w="84454" h="80645">
                  <a:moveTo>
                    <a:pt x="83963" y="0"/>
                  </a:moveTo>
                  <a:lnTo>
                    <a:pt x="0" y="32705"/>
                  </a:lnTo>
                  <a:lnTo>
                    <a:pt x="76542" y="80252"/>
                  </a:lnTo>
                  <a:lnTo>
                    <a:pt x="8396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269048" y="5865993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9" y="74283"/>
                  </a:lnTo>
                  <a:lnTo>
                    <a:pt x="233538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3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858147" y="583663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942272" y="297664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80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7" y="232909"/>
                </a:lnTo>
                <a:lnTo>
                  <a:pt x="259358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005907" y="2948601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948831" y="341484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8" y="232909"/>
                </a:lnTo>
                <a:lnTo>
                  <a:pt x="259359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005907" y="339188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763581" y="507072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831282" y="505753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887190" y="4290907"/>
            <a:ext cx="289560" cy="713740"/>
            <a:chOff x="8363190" y="4290907"/>
            <a:chExt cx="289560" cy="713740"/>
          </a:xfrm>
        </p:grpSpPr>
        <p:sp>
          <p:nvSpPr>
            <p:cNvPr id="84" name="object 84"/>
            <p:cNvSpPr/>
            <p:nvPr/>
          </p:nvSpPr>
          <p:spPr>
            <a:xfrm>
              <a:off x="8380151" y="4290907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63190" y="4732604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9"/>
                  </a:lnTo>
                  <a:lnTo>
                    <a:pt x="74483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1"/>
                  </a:lnTo>
                  <a:lnTo>
                    <a:pt x="233537" y="232909"/>
                  </a:lnTo>
                  <a:lnTo>
                    <a:pt x="259359" y="197252"/>
                  </a:lnTo>
                  <a:lnTo>
                    <a:pt x="272269" y="156796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7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773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952176" y="4708286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812457" y="395224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3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6" y="232909"/>
                </a:lnTo>
                <a:lnTo>
                  <a:pt x="259357" y="197253"/>
                </a:lnTo>
                <a:lnTo>
                  <a:pt x="272268" y="156797"/>
                </a:lnTo>
                <a:lnTo>
                  <a:pt x="272268" y="114740"/>
                </a:lnTo>
                <a:lnTo>
                  <a:pt x="259357" y="74284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9885012" y="3792175"/>
            <a:ext cx="232410" cy="7239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  <a:p>
            <a:pPr marL="106680">
              <a:spcBef>
                <a:spcPts val="101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68440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7717790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Intuition: </a:t>
            </a:r>
            <a:r>
              <a:rPr sz="3200" spc="-5" dirty="0">
                <a:latin typeface="Calibri"/>
                <a:cs typeface="Calibri"/>
              </a:rPr>
              <a:t>Nodes </a:t>
            </a:r>
            <a:r>
              <a:rPr sz="3200" spc="-15" dirty="0">
                <a:latin typeface="Calibri"/>
                <a:cs typeface="Calibri"/>
              </a:rPr>
              <a:t>aggregate </a:t>
            </a:r>
            <a:r>
              <a:rPr sz="3200" spc="-10" dirty="0">
                <a:latin typeface="Calibri"/>
                <a:cs typeface="Calibri"/>
              </a:rPr>
              <a:t>information </a:t>
            </a:r>
            <a:r>
              <a:rPr sz="3200" spc="-15" dirty="0">
                <a:latin typeface="Calibri"/>
                <a:cs typeface="Calibri"/>
              </a:rPr>
              <a:t>from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their </a:t>
            </a:r>
            <a:r>
              <a:rPr sz="3200" spc="-10" dirty="0">
                <a:latin typeface="Calibri"/>
                <a:cs typeface="Calibri"/>
              </a:rPr>
              <a:t>neighbors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neural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2712" y="3971918"/>
            <a:ext cx="1050925" cy="800100"/>
            <a:chOff x="4668711" y="3971918"/>
            <a:chExt cx="1050925" cy="800100"/>
          </a:xfrm>
        </p:grpSpPr>
        <p:sp>
          <p:nvSpPr>
            <p:cNvPr id="5" name="object 5"/>
            <p:cNvSpPr/>
            <p:nvPr/>
          </p:nvSpPr>
          <p:spPr>
            <a:xfrm>
              <a:off x="4784234" y="4377998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5">
                  <a:moveTo>
                    <a:pt x="0" y="0"/>
                  </a:moveTo>
                  <a:lnTo>
                    <a:pt x="57327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8711" y="4313521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4" y="0"/>
                  </a:moveTo>
                  <a:lnTo>
                    <a:pt x="0" y="64476"/>
                  </a:lnTo>
                  <a:lnTo>
                    <a:pt x="128954" y="128954"/>
                  </a:lnTo>
                  <a:lnTo>
                    <a:pt x="128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1561" y="3973597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876282" y="0"/>
                  </a:moveTo>
                  <a:lnTo>
                    <a:pt x="0" y="0"/>
                  </a:lnTo>
                  <a:lnTo>
                    <a:pt x="0" y="796183"/>
                  </a:lnTo>
                  <a:lnTo>
                    <a:pt x="876282" y="796183"/>
                  </a:lnTo>
                  <a:lnTo>
                    <a:pt x="87628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1561" y="3973597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0" y="0"/>
                  </a:moveTo>
                  <a:lnTo>
                    <a:pt x="876282" y="0"/>
                  </a:lnTo>
                  <a:lnTo>
                    <a:pt x="876282" y="796184"/>
                  </a:lnTo>
                  <a:lnTo>
                    <a:pt x="0" y="796184"/>
                  </a:lnTo>
                  <a:lnTo>
                    <a:pt x="0" y="0"/>
                  </a:lnTo>
                  <a:close/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19789" y="3324031"/>
            <a:ext cx="1714500" cy="1795780"/>
            <a:chOff x="1095789" y="3324031"/>
            <a:chExt cx="1714500" cy="1795780"/>
          </a:xfrm>
        </p:grpSpPr>
        <p:sp>
          <p:nvSpPr>
            <p:cNvPr id="10" name="object 10"/>
            <p:cNvSpPr/>
            <p:nvPr/>
          </p:nvSpPr>
          <p:spPr>
            <a:xfrm>
              <a:off x="1189913" y="3324034"/>
              <a:ext cx="1620520" cy="1795780"/>
            </a:xfrm>
            <a:custGeom>
              <a:avLst/>
              <a:gdLst/>
              <a:ahLst/>
              <a:cxnLst/>
              <a:rect l="l" t="t" r="r" b="b"/>
              <a:pathLst>
                <a:path w="1620520" h="1795779">
                  <a:moveTo>
                    <a:pt x="1514957" y="767969"/>
                  </a:moveTo>
                  <a:lnTo>
                    <a:pt x="1494472" y="766305"/>
                  </a:lnTo>
                  <a:lnTo>
                    <a:pt x="1505572" y="749477"/>
                  </a:lnTo>
                  <a:lnTo>
                    <a:pt x="1494358" y="742086"/>
                  </a:lnTo>
                  <a:lnTo>
                    <a:pt x="1479207" y="765060"/>
                  </a:lnTo>
                  <a:lnTo>
                    <a:pt x="1454365" y="763041"/>
                  </a:lnTo>
                  <a:lnTo>
                    <a:pt x="1134135" y="0"/>
                  </a:lnTo>
                  <a:lnTo>
                    <a:pt x="1121752" y="5207"/>
                  </a:lnTo>
                  <a:lnTo>
                    <a:pt x="1439265" y="761822"/>
                  </a:lnTo>
                  <a:lnTo>
                    <a:pt x="1092" y="644715"/>
                  </a:lnTo>
                  <a:lnTo>
                    <a:pt x="0" y="658101"/>
                  </a:lnTo>
                  <a:lnTo>
                    <a:pt x="1445120" y="775766"/>
                  </a:lnTo>
                  <a:lnTo>
                    <a:pt x="1445971" y="777760"/>
                  </a:lnTo>
                  <a:lnTo>
                    <a:pt x="1449819" y="776147"/>
                  </a:lnTo>
                  <a:lnTo>
                    <a:pt x="1470787" y="777849"/>
                  </a:lnTo>
                  <a:lnTo>
                    <a:pt x="818540" y="1767484"/>
                  </a:lnTo>
                  <a:lnTo>
                    <a:pt x="829754" y="1774875"/>
                  </a:lnTo>
                  <a:lnTo>
                    <a:pt x="1486052" y="779094"/>
                  </a:lnTo>
                  <a:lnTo>
                    <a:pt x="1513865" y="781354"/>
                  </a:lnTo>
                  <a:lnTo>
                    <a:pt x="1514957" y="767969"/>
                  </a:lnTo>
                  <a:close/>
                </a:path>
                <a:path w="1620520" h="1795779">
                  <a:moveTo>
                    <a:pt x="1620164" y="1355572"/>
                  </a:moveTo>
                  <a:lnTo>
                    <a:pt x="1612988" y="1344218"/>
                  </a:lnTo>
                  <a:lnTo>
                    <a:pt x="917168" y="1783994"/>
                  </a:lnTo>
                  <a:lnTo>
                    <a:pt x="924344" y="1795348"/>
                  </a:lnTo>
                  <a:lnTo>
                    <a:pt x="1620164" y="13555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940" y="3349341"/>
              <a:ext cx="1270" cy="344805"/>
            </a:xfrm>
            <a:custGeom>
              <a:avLst/>
              <a:gdLst/>
              <a:ahLst/>
              <a:cxnLst/>
              <a:rect l="l" t="t" r="r" b="b"/>
              <a:pathLst>
                <a:path w="1269" h="344804">
                  <a:moveTo>
                    <a:pt x="0" y="0"/>
                  </a:moveTo>
                  <a:lnTo>
                    <a:pt x="1147" y="338007"/>
                  </a:lnTo>
                  <a:lnTo>
                    <a:pt x="1169" y="344723"/>
                  </a:lnTo>
                </a:path>
              </a:pathLst>
            </a:custGeom>
            <a:ln w="1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5789" y="3687211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4" h="81279">
                  <a:moveTo>
                    <a:pt x="80595" y="0"/>
                  </a:moveTo>
                  <a:lnTo>
                    <a:pt x="0" y="273"/>
                  </a:lnTo>
                  <a:lnTo>
                    <a:pt x="40571" y="80732"/>
                  </a:lnTo>
                  <a:lnTo>
                    <a:pt x="8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38781" y="2716911"/>
            <a:ext cx="2743200" cy="2957195"/>
            <a:chOff x="5814781" y="2716910"/>
            <a:chExt cx="2743200" cy="2957195"/>
          </a:xfrm>
        </p:grpSpPr>
        <p:sp>
          <p:nvSpPr>
            <p:cNvPr id="14" name="object 14"/>
            <p:cNvSpPr/>
            <p:nvPr/>
          </p:nvSpPr>
          <p:spPr>
            <a:xfrm>
              <a:off x="5930302" y="4381568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13432" y="0"/>
                  </a:lnTo>
                  <a:lnTo>
                    <a:pt x="970700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4781" y="4317090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3" y="0"/>
                  </a:moveTo>
                  <a:lnTo>
                    <a:pt x="0" y="64477"/>
                  </a:lnTo>
                  <a:lnTo>
                    <a:pt x="128953" y="128954"/>
                  </a:lnTo>
                  <a:lnTo>
                    <a:pt x="12895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21767" y="3384147"/>
              <a:ext cx="963930" cy="760095"/>
            </a:xfrm>
            <a:custGeom>
              <a:avLst/>
              <a:gdLst/>
              <a:ahLst/>
              <a:cxnLst/>
              <a:rect l="l" t="t" r="r" b="b"/>
              <a:pathLst>
                <a:path w="963929" h="760095">
                  <a:moveTo>
                    <a:pt x="0" y="760034"/>
                  </a:moveTo>
                  <a:lnTo>
                    <a:pt x="10547" y="751716"/>
                  </a:lnTo>
                  <a:lnTo>
                    <a:pt x="963693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31061" y="4085238"/>
              <a:ext cx="141605" cy="130810"/>
            </a:xfrm>
            <a:custGeom>
              <a:avLst/>
              <a:gdLst/>
              <a:ahLst/>
              <a:cxnLst/>
              <a:rect l="l" t="t" r="r" b="b"/>
              <a:pathLst>
                <a:path w="141604" h="130810">
                  <a:moveTo>
                    <a:pt x="61325" y="0"/>
                  </a:moveTo>
                  <a:lnTo>
                    <a:pt x="0" y="130481"/>
                  </a:lnTo>
                  <a:lnTo>
                    <a:pt x="141182" y="101253"/>
                  </a:lnTo>
                  <a:lnTo>
                    <a:pt x="6132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96346" y="4128573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310868" y="0"/>
                  </a:moveTo>
                  <a:lnTo>
                    <a:pt x="0" y="10857"/>
                  </a:lnTo>
                  <a:lnTo>
                    <a:pt x="11907" y="351866"/>
                  </a:lnTo>
                  <a:lnTo>
                    <a:pt x="322775" y="341010"/>
                  </a:lnTo>
                  <a:lnTo>
                    <a:pt x="31086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96346" y="4128574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0" y="10855"/>
                  </a:moveTo>
                  <a:lnTo>
                    <a:pt x="310868" y="0"/>
                  </a:lnTo>
                  <a:lnTo>
                    <a:pt x="322776" y="341009"/>
                  </a:lnTo>
                  <a:lnTo>
                    <a:pt x="11908" y="351865"/>
                  </a:lnTo>
                  <a:lnTo>
                    <a:pt x="0" y="10855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20676" y="4316676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5" h="5714">
                  <a:moveTo>
                    <a:pt x="81861" y="0"/>
                  </a:moveTo>
                  <a:lnTo>
                    <a:pt x="13401" y="4659"/>
                  </a:lnTo>
                  <a:lnTo>
                    <a:pt x="0" y="5571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5422" y="4257008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124277" y="0"/>
                  </a:moveTo>
                  <a:lnTo>
                    <a:pt x="0" y="73084"/>
                  </a:lnTo>
                  <a:lnTo>
                    <a:pt x="133033" y="128657"/>
                  </a:lnTo>
                  <a:lnTo>
                    <a:pt x="124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90488" y="4463686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0"/>
                  </a:moveTo>
                  <a:lnTo>
                    <a:pt x="5487" y="3872"/>
                  </a:lnTo>
                  <a:lnTo>
                    <a:pt x="584294" y="412389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30128" y="4421084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0" y="0"/>
                  </a:moveTo>
                  <a:lnTo>
                    <a:pt x="42611" y="79397"/>
                  </a:lnTo>
                  <a:lnTo>
                    <a:pt x="89085" y="13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19817" y="4361348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0"/>
                  </a:moveTo>
                  <a:lnTo>
                    <a:pt x="6434" y="1924"/>
                  </a:lnTo>
                  <a:lnTo>
                    <a:pt x="685173" y="20494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49035" y="4324666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765" y="0"/>
                  </a:moveTo>
                  <a:lnTo>
                    <a:pt x="0" y="15510"/>
                  </a:lnTo>
                  <a:lnTo>
                    <a:pt x="65669" y="77214"/>
                  </a:lnTo>
                  <a:lnTo>
                    <a:pt x="8876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3072" y="3768148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412389"/>
                  </a:moveTo>
                  <a:lnTo>
                    <a:pt x="5487" y="408516"/>
                  </a:lnTo>
                  <a:lnTo>
                    <a:pt x="584294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32712" y="4143741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42609" y="0"/>
                  </a:moveTo>
                  <a:lnTo>
                    <a:pt x="0" y="79397"/>
                  </a:lnTo>
                  <a:lnTo>
                    <a:pt x="89084" y="65846"/>
                  </a:lnTo>
                  <a:lnTo>
                    <a:pt x="4260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2402" y="4077930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204945"/>
                  </a:moveTo>
                  <a:lnTo>
                    <a:pt x="6434" y="203020"/>
                  </a:lnTo>
                  <a:lnTo>
                    <a:pt x="685173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1621" y="424234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65667" y="0"/>
                  </a:moveTo>
                  <a:lnTo>
                    <a:pt x="0" y="61704"/>
                  </a:lnTo>
                  <a:lnTo>
                    <a:pt x="88765" y="77214"/>
                  </a:lnTo>
                  <a:lnTo>
                    <a:pt x="6566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66685" y="2916941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299008" y="0"/>
                  </a:moveTo>
                  <a:lnTo>
                    <a:pt x="0" y="85738"/>
                  </a:lnTo>
                  <a:lnTo>
                    <a:pt x="94053" y="413738"/>
                  </a:lnTo>
                  <a:lnTo>
                    <a:pt x="393059" y="328000"/>
                  </a:lnTo>
                  <a:lnTo>
                    <a:pt x="29900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66686" y="2916940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0" y="85739"/>
                  </a:moveTo>
                  <a:lnTo>
                    <a:pt x="299008" y="0"/>
                  </a:lnTo>
                  <a:lnTo>
                    <a:pt x="393060" y="327998"/>
                  </a:lnTo>
                  <a:lnTo>
                    <a:pt x="94052" y="413738"/>
                  </a:lnTo>
                  <a:lnTo>
                    <a:pt x="0" y="85739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9077" y="2723895"/>
              <a:ext cx="751840" cy="290830"/>
            </a:xfrm>
            <a:custGeom>
              <a:avLst/>
              <a:gdLst/>
              <a:ahLst/>
              <a:cxnLst/>
              <a:rect l="l" t="t" r="r" b="b"/>
              <a:pathLst>
                <a:path w="751840" h="290830">
                  <a:moveTo>
                    <a:pt x="0" y="290642"/>
                  </a:moveTo>
                  <a:lnTo>
                    <a:pt x="6264" y="288220"/>
                  </a:lnTo>
                  <a:lnTo>
                    <a:pt x="751708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0168" y="2974529"/>
              <a:ext cx="90170" cy="75565"/>
            </a:xfrm>
            <a:custGeom>
              <a:avLst/>
              <a:gdLst/>
              <a:ahLst/>
              <a:cxnLst/>
              <a:rect l="l" t="t" r="r" b="b"/>
              <a:pathLst>
                <a:path w="90170" h="75564">
                  <a:moveTo>
                    <a:pt x="60639" y="0"/>
                  </a:moveTo>
                  <a:lnTo>
                    <a:pt x="0" y="66652"/>
                  </a:lnTo>
                  <a:lnTo>
                    <a:pt x="89706" y="75173"/>
                  </a:lnTo>
                  <a:lnTo>
                    <a:pt x="6063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7489" y="3173164"/>
              <a:ext cx="78105" cy="25400"/>
            </a:xfrm>
            <a:custGeom>
              <a:avLst/>
              <a:gdLst/>
              <a:ahLst/>
              <a:cxnLst/>
              <a:rect l="l" t="t" r="r" b="b"/>
              <a:pathLst>
                <a:path w="78104" h="25400">
                  <a:moveTo>
                    <a:pt x="78082" y="0"/>
                  </a:moveTo>
                  <a:lnTo>
                    <a:pt x="12782" y="21082"/>
                  </a:lnTo>
                  <a:lnTo>
                    <a:pt x="0" y="25209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27556" y="3132889"/>
              <a:ext cx="142875" cy="123189"/>
            </a:xfrm>
            <a:custGeom>
              <a:avLst/>
              <a:gdLst/>
              <a:ahLst/>
              <a:cxnLst/>
              <a:rect l="l" t="t" r="r" b="b"/>
              <a:pathLst>
                <a:path w="142875" h="123189">
                  <a:moveTo>
                    <a:pt x="102906" y="0"/>
                  </a:moveTo>
                  <a:lnTo>
                    <a:pt x="0" y="100978"/>
                  </a:lnTo>
                  <a:lnTo>
                    <a:pt x="142527" y="122717"/>
                  </a:lnTo>
                  <a:lnTo>
                    <a:pt x="102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45550" y="3121910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4"/>
                  </a:lnTo>
                  <a:lnTo>
                    <a:pt x="0" y="114740"/>
                  </a:lnTo>
                  <a:lnTo>
                    <a:pt x="0" y="156797"/>
                  </a:lnTo>
                  <a:lnTo>
                    <a:pt x="12910" y="197253"/>
                  </a:lnTo>
                  <a:lnTo>
                    <a:pt x="38732" y="232909"/>
                  </a:lnTo>
                  <a:lnTo>
                    <a:pt x="74484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1"/>
                  </a:lnTo>
                  <a:lnTo>
                    <a:pt x="233537" y="232909"/>
                  </a:lnTo>
                  <a:lnTo>
                    <a:pt x="259358" y="197253"/>
                  </a:lnTo>
                  <a:lnTo>
                    <a:pt x="272269" y="156797"/>
                  </a:lnTo>
                  <a:lnTo>
                    <a:pt x="272269" y="114740"/>
                  </a:lnTo>
                  <a:lnTo>
                    <a:pt x="259358" y="74284"/>
                  </a:lnTo>
                  <a:lnTo>
                    <a:pt x="233537" y="38626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19414" y="4592381"/>
              <a:ext cx="865505" cy="728980"/>
            </a:xfrm>
            <a:custGeom>
              <a:avLst/>
              <a:gdLst/>
              <a:ahLst/>
              <a:cxnLst/>
              <a:rect l="l" t="t" r="r" b="b"/>
              <a:pathLst>
                <a:path w="865504" h="728979">
                  <a:moveTo>
                    <a:pt x="0" y="0"/>
                  </a:moveTo>
                  <a:lnTo>
                    <a:pt x="10273" y="8654"/>
                  </a:lnTo>
                  <a:lnTo>
                    <a:pt x="864975" y="728624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1061" y="4517956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4">
                  <a:moveTo>
                    <a:pt x="0" y="0"/>
                  </a:moveTo>
                  <a:lnTo>
                    <a:pt x="57086" y="132391"/>
                  </a:lnTo>
                  <a:lnTo>
                    <a:pt x="140164" y="33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90336" y="5243735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7" y="0"/>
                  </a:moveTo>
                  <a:lnTo>
                    <a:pt x="0" y="331792"/>
                  </a:lnTo>
                  <a:lnTo>
                    <a:pt x="302467" y="404392"/>
                  </a:lnTo>
                  <a:lnTo>
                    <a:pt x="382104" y="72599"/>
                  </a:lnTo>
                  <a:lnTo>
                    <a:pt x="796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90335" y="5243735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8" y="0"/>
                  </a:moveTo>
                  <a:lnTo>
                    <a:pt x="382105" y="72599"/>
                  </a:lnTo>
                  <a:lnTo>
                    <a:pt x="302466" y="404392"/>
                  </a:lnTo>
                  <a:lnTo>
                    <a:pt x="0" y="331793"/>
                  </a:lnTo>
                  <a:lnTo>
                    <a:pt x="79638" y="0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07217" y="5509901"/>
              <a:ext cx="653415" cy="157480"/>
            </a:xfrm>
            <a:custGeom>
              <a:avLst/>
              <a:gdLst/>
              <a:ahLst/>
              <a:cxnLst/>
              <a:rect l="l" t="t" r="r" b="b"/>
              <a:pathLst>
                <a:path w="653415" h="157479">
                  <a:moveTo>
                    <a:pt x="0" y="0"/>
                  </a:moveTo>
                  <a:lnTo>
                    <a:pt x="6530" y="1570"/>
                  </a:lnTo>
                  <a:lnTo>
                    <a:pt x="653344" y="157081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35384" y="5472289"/>
              <a:ext cx="88265" cy="78740"/>
            </a:xfrm>
            <a:custGeom>
              <a:avLst/>
              <a:gdLst/>
              <a:ahLst/>
              <a:cxnLst/>
              <a:rect l="l" t="t" r="r" b="b"/>
              <a:pathLst>
                <a:path w="88265" h="78739">
                  <a:moveTo>
                    <a:pt x="87783" y="0"/>
                  </a:moveTo>
                  <a:lnTo>
                    <a:pt x="0" y="20341"/>
                  </a:lnTo>
                  <a:lnTo>
                    <a:pt x="68943" y="78364"/>
                  </a:lnTo>
                  <a:lnTo>
                    <a:pt x="8778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48206" y="5399687"/>
              <a:ext cx="80645" cy="16510"/>
            </a:xfrm>
            <a:custGeom>
              <a:avLst/>
              <a:gdLst/>
              <a:ahLst/>
              <a:cxnLst/>
              <a:rect l="l" t="t" r="r" b="b"/>
              <a:pathLst>
                <a:path w="80645" h="16510">
                  <a:moveTo>
                    <a:pt x="80373" y="16503"/>
                  </a:moveTo>
                  <a:lnTo>
                    <a:pt x="13158" y="2701"/>
                  </a:lnTo>
                  <a:lnTo>
                    <a:pt x="0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35046" y="5339229"/>
              <a:ext cx="139700" cy="126364"/>
            </a:xfrm>
            <a:custGeom>
              <a:avLst/>
              <a:gdLst/>
              <a:ahLst/>
              <a:cxnLst/>
              <a:rect l="l" t="t" r="r" b="b"/>
              <a:pathLst>
                <a:path w="139700" h="126364">
                  <a:moveTo>
                    <a:pt x="139287" y="0"/>
                  </a:moveTo>
                  <a:lnTo>
                    <a:pt x="0" y="37221"/>
                  </a:lnTo>
                  <a:lnTo>
                    <a:pt x="113348" y="126319"/>
                  </a:lnTo>
                  <a:lnTo>
                    <a:pt x="139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05970" y="5536778"/>
            <a:ext cx="10725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b="1" spc="20" dirty="0">
                <a:latin typeface="Arial"/>
                <a:cs typeface="Arial"/>
              </a:rPr>
              <a:t>INPUT</a:t>
            </a:r>
            <a:r>
              <a:rPr sz="1150" b="1" spc="10" dirty="0">
                <a:latin typeface="Arial"/>
                <a:cs typeface="Arial"/>
              </a:rPr>
              <a:t> </a:t>
            </a:r>
            <a:r>
              <a:rPr sz="1150" b="1" spc="25" dirty="0">
                <a:latin typeface="Arial"/>
                <a:cs typeface="Arial"/>
              </a:rPr>
              <a:t>GRAPH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07469" y="3118889"/>
            <a:ext cx="106743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spc="-40" dirty="0">
                <a:latin typeface="Arial"/>
                <a:cs typeface="Arial"/>
              </a:rPr>
              <a:t>TARGET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NODE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92386" y="3135265"/>
            <a:ext cx="1249045" cy="822325"/>
            <a:chOff x="1168385" y="3135264"/>
            <a:chExt cx="1249045" cy="822325"/>
          </a:xfrm>
        </p:grpSpPr>
        <p:sp>
          <p:nvSpPr>
            <p:cNvPr id="48" name="object 48"/>
            <p:cNvSpPr/>
            <p:nvPr/>
          </p:nvSpPr>
          <p:spPr>
            <a:xfrm>
              <a:off x="1168385" y="3305396"/>
              <a:ext cx="1108710" cy="652145"/>
            </a:xfrm>
            <a:custGeom>
              <a:avLst/>
              <a:gdLst/>
              <a:ahLst/>
              <a:cxnLst/>
              <a:rect l="l" t="t" r="r" b="b"/>
              <a:pathLst>
                <a:path w="1108710" h="652145">
                  <a:moveTo>
                    <a:pt x="0" y="640342"/>
                  </a:moveTo>
                  <a:lnTo>
                    <a:pt x="1101547" y="0"/>
                  </a:lnTo>
                  <a:lnTo>
                    <a:pt x="1108298" y="11613"/>
                  </a:lnTo>
                  <a:lnTo>
                    <a:pt x="6750" y="651955"/>
                  </a:lnTo>
                  <a:lnTo>
                    <a:pt x="0" y="64034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44956" y="3135264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20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20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746259" y="3108144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233424" y="4032711"/>
            <a:ext cx="465455" cy="955040"/>
            <a:chOff x="709423" y="4032711"/>
            <a:chExt cx="465455" cy="955040"/>
          </a:xfrm>
        </p:grpSpPr>
        <p:sp>
          <p:nvSpPr>
            <p:cNvPr id="52" name="object 52"/>
            <p:cNvSpPr/>
            <p:nvPr/>
          </p:nvSpPr>
          <p:spPr>
            <a:xfrm>
              <a:off x="764765" y="4032711"/>
              <a:ext cx="409575" cy="883919"/>
            </a:xfrm>
            <a:custGeom>
              <a:avLst/>
              <a:gdLst/>
              <a:ahLst/>
              <a:cxnLst/>
              <a:rect l="l" t="t" r="r" b="b"/>
              <a:pathLst>
                <a:path w="409575" h="883920">
                  <a:moveTo>
                    <a:pt x="0" y="878165"/>
                  </a:moveTo>
                  <a:lnTo>
                    <a:pt x="397314" y="0"/>
                  </a:lnTo>
                  <a:lnTo>
                    <a:pt x="409552" y="5537"/>
                  </a:lnTo>
                  <a:lnTo>
                    <a:pt x="12238" y="883703"/>
                  </a:lnTo>
                  <a:lnTo>
                    <a:pt x="0" y="8781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9423" y="4715754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7" y="232908"/>
                  </a:lnTo>
                  <a:lnTo>
                    <a:pt x="259358" y="197252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8" y="74283"/>
                  </a:lnTo>
                  <a:lnTo>
                    <a:pt x="233537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08959" y="4693204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393461" y="4990287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7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464172" y="4975291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224077" y="4157908"/>
            <a:ext cx="335280" cy="584835"/>
            <a:chOff x="2700077" y="4157907"/>
            <a:chExt cx="335280" cy="584835"/>
          </a:xfrm>
        </p:grpSpPr>
        <p:sp>
          <p:nvSpPr>
            <p:cNvPr id="58" name="object 58"/>
            <p:cNvSpPr/>
            <p:nvPr/>
          </p:nvSpPr>
          <p:spPr>
            <a:xfrm>
              <a:off x="2700077" y="4157907"/>
              <a:ext cx="215265" cy="428625"/>
            </a:xfrm>
            <a:custGeom>
              <a:avLst/>
              <a:gdLst/>
              <a:ahLst/>
              <a:cxnLst/>
              <a:rect l="l" t="t" r="r" b="b"/>
              <a:pathLst>
                <a:path w="215264" h="428625">
                  <a:moveTo>
                    <a:pt x="202642" y="428194"/>
                  </a:moveTo>
                  <a:lnTo>
                    <a:pt x="0" y="5810"/>
                  </a:lnTo>
                  <a:lnTo>
                    <a:pt x="12111" y="0"/>
                  </a:lnTo>
                  <a:lnTo>
                    <a:pt x="214753" y="422384"/>
                  </a:lnTo>
                  <a:lnTo>
                    <a:pt x="202642" y="42819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63020" y="4470827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7"/>
                  </a:lnTo>
                  <a:lnTo>
                    <a:pt x="12910" y="74284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3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0"/>
                  </a:lnTo>
                  <a:lnTo>
                    <a:pt x="233536" y="232908"/>
                  </a:lnTo>
                  <a:lnTo>
                    <a:pt x="259357" y="197252"/>
                  </a:lnTo>
                  <a:lnTo>
                    <a:pt x="272268" y="156796"/>
                  </a:lnTo>
                  <a:lnTo>
                    <a:pt x="272268" y="114740"/>
                  </a:lnTo>
                  <a:lnTo>
                    <a:pt x="259357" y="74284"/>
                  </a:lnTo>
                  <a:lnTo>
                    <a:pt x="233536" y="38627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50732" y="445141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44674" y="3948014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9"/>
                </a:lnTo>
                <a:lnTo>
                  <a:pt x="259358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108943" y="392753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1443" y="4266864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9" y="156796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22360" y="423649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541740" y="3094711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29670" y="420106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5" y="12875"/>
                </a:lnTo>
                <a:lnTo>
                  <a:pt x="38733" y="38626"/>
                </a:lnTo>
                <a:lnTo>
                  <a:pt x="12911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1" y="197251"/>
                </a:lnTo>
                <a:lnTo>
                  <a:pt x="38733" y="232907"/>
                </a:lnTo>
                <a:lnTo>
                  <a:pt x="74485" y="258659"/>
                </a:lnTo>
                <a:lnTo>
                  <a:pt x="115050" y="271535"/>
                </a:lnTo>
                <a:lnTo>
                  <a:pt x="157220" y="271535"/>
                </a:lnTo>
                <a:lnTo>
                  <a:pt x="197785" y="258659"/>
                </a:lnTo>
                <a:lnTo>
                  <a:pt x="233538" y="232907"/>
                </a:lnTo>
                <a:lnTo>
                  <a:pt x="259359" y="197251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8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488009" y="41827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359327" y="5204733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9"/>
                </a:lnTo>
                <a:lnTo>
                  <a:pt x="74483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0"/>
                </a:lnTo>
                <a:lnTo>
                  <a:pt x="233536" y="232909"/>
                </a:lnTo>
                <a:lnTo>
                  <a:pt x="259357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7" y="74283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434279" y="519021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543121" y="383936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7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4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604478" y="380664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270609" y="3102757"/>
            <a:ext cx="877569" cy="2697480"/>
            <a:chOff x="7746608" y="3102757"/>
            <a:chExt cx="877569" cy="2697480"/>
          </a:xfrm>
        </p:grpSpPr>
        <p:sp>
          <p:nvSpPr>
            <p:cNvPr id="73" name="object 73"/>
            <p:cNvSpPr/>
            <p:nvPr/>
          </p:nvSpPr>
          <p:spPr>
            <a:xfrm>
              <a:off x="7820174" y="3142265"/>
              <a:ext cx="796925" cy="73660"/>
            </a:xfrm>
            <a:custGeom>
              <a:avLst/>
              <a:gdLst/>
              <a:ahLst/>
              <a:cxnLst/>
              <a:rect l="l" t="t" r="r" b="b"/>
              <a:pathLst>
                <a:path w="796925" h="73660">
                  <a:moveTo>
                    <a:pt x="0" y="0"/>
                  </a:moveTo>
                  <a:lnTo>
                    <a:pt x="6687" y="618"/>
                  </a:lnTo>
                  <a:lnTo>
                    <a:pt x="796528" y="7365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46608" y="3102757"/>
              <a:ext cx="84455" cy="80645"/>
            </a:xfrm>
            <a:custGeom>
              <a:avLst/>
              <a:gdLst/>
              <a:ahLst/>
              <a:cxnLst/>
              <a:rect l="l" t="t" r="r" b="b"/>
              <a:pathLst>
                <a:path w="84454" h="80644">
                  <a:moveTo>
                    <a:pt x="83963" y="0"/>
                  </a:moveTo>
                  <a:lnTo>
                    <a:pt x="0" y="32705"/>
                  </a:lnTo>
                  <a:lnTo>
                    <a:pt x="76542" y="80253"/>
                  </a:lnTo>
                  <a:lnTo>
                    <a:pt x="8396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269048" y="5528524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7"/>
                  </a:lnTo>
                  <a:lnTo>
                    <a:pt x="12910" y="74284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3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3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9" y="74284"/>
                  </a:lnTo>
                  <a:lnTo>
                    <a:pt x="233538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3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858147" y="549916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942272" y="2639173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80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7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0"/>
                </a:lnTo>
                <a:lnTo>
                  <a:pt x="233537" y="232908"/>
                </a:lnTo>
                <a:lnTo>
                  <a:pt x="259358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8" y="74283"/>
                </a:lnTo>
                <a:lnTo>
                  <a:pt x="233537" y="38627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005907" y="261113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948831" y="3077373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7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8"/>
                </a:lnTo>
                <a:lnTo>
                  <a:pt x="74484" y="258660"/>
                </a:lnTo>
                <a:lnTo>
                  <a:pt x="115050" y="271535"/>
                </a:lnTo>
                <a:lnTo>
                  <a:pt x="157220" y="271535"/>
                </a:lnTo>
                <a:lnTo>
                  <a:pt x="197785" y="258660"/>
                </a:lnTo>
                <a:lnTo>
                  <a:pt x="233538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005907" y="305441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763581" y="473325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7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8" y="197252"/>
                </a:lnTo>
                <a:lnTo>
                  <a:pt x="272268" y="156796"/>
                </a:lnTo>
                <a:lnTo>
                  <a:pt x="272268" y="114740"/>
                </a:lnTo>
                <a:lnTo>
                  <a:pt x="259358" y="74283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831282" y="472006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887190" y="3953438"/>
            <a:ext cx="289560" cy="713740"/>
            <a:chOff x="8363190" y="3953438"/>
            <a:chExt cx="289560" cy="713740"/>
          </a:xfrm>
        </p:grpSpPr>
        <p:sp>
          <p:nvSpPr>
            <p:cNvPr id="84" name="object 84"/>
            <p:cNvSpPr/>
            <p:nvPr/>
          </p:nvSpPr>
          <p:spPr>
            <a:xfrm>
              <a:off x="8380151" y="3953438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63190" y="4395136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6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3"/>
                  </a:lnTo>
                  <a:lnTo>
                    <a:pt x="38731" y="232909"/>
                  </a:lnTo>
                  <a:lnTo>
                    <a:pt x="74483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1"/>
                  </a:lnTo>
                  <a:lnTo>
                    <a:pt x="233537" y="232909"/>
                  </a:lnTo>
                  <a:lnTo>
                    <a:pt x="259359" y="197253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9" y="74283"/>
                  </a:lnTo>
                  <a:lnTo>
                    <a:pt x="233537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773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952176" y="437081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812457" y="3614777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3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6" y="232909"/>
                </a:lnTo>
                <a:lnTo>
                  <a:pt x="259357" y="197253"/>
                </a:lnTo>
                <a:lnTo>
                  <a:pt x="272268" y="156797"/>
                </a:lnTo>
                <a:lnTo>
                  <a:pt x="272268" y="114740"/>
                </a:lnTo>
                <a:lnTo>
                  <a:pt x="259357" y="74284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9885012" y="3454707"/>
            <a:ext cx="232410" cy="7239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  <a:p>
            <a:pPr marL="106680">
              <a:spcBef>
                <a:spcPts val="101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721476" y="4920332"/>
            <a:ext cx="171450" cy="1044575"/>
          </a:xfrm>
          <a:custGeom>
            <a:avLst/>
            <a:gdLst/>
            <a:ahLst/>
            <a:cxnLst/>
            <a:rect l="l" t="t" r="r" b="b"/>
            <a:pathLst>
              <a:path w="171450" h="1044575">
                <a:moveTo>
                  <a:pt x="85725" y="114300"/>
                </a:moveTo>
                <a:lnTo>
                  <a:pt x="57150" y="142875"/>
                </a:lnTo>
                <a:lnTo>
                  <a:pt x="57148" y="1016000"/>
                </a:lnTo>
                <a:lnTo>
                  <a:pt x="59394" y="1027122"/>
                </a:lnTo>
                <a:lnTo>
                  <a:pt x="65518" y="1036205"/>
                </a:lnTo>
                <a:lnTo>
                  <a:pt x="74601" y="1042329"/>
                </a:lnTo>
                <a:lnTo>
                  <a:pt x="85723" y="1044575"/>
                </a:lnTo>
                <a:lnTo>
                  <a:pt x="96846" y="1042329"/>
                </a:lnTo>
                <a:lnTo>
                  <a:pt x="105929" y="1036205"/>
                </a:lnTo>
                <a:lnTo>
                  <a:pt x="112053" y="1027122"/>
                </a:lnTo>
                <a:lnTo>
                  <a:pt x="114298" y="1016000"/>
                </a:lnTo>
                <a:lnTo>
                  <a:pt x="114300" y="142875"/>
                </a:lnTo>
                <a:lnTo>
                  <a:pt x="112054" y="131752"/>
                </a:lnTo>
                <a:lnTo>
                  <a:pt x="105930" y="122669"/>
                </a:lnTo>
                <a:lnTo>
                  <a:pt x="96847" y="116545"/>
                </a:lnTo>
                <a:lnTo>
                  <a:pt x="85725" y="114300"/>
                </a:lnTo>
                <a:close/>
              </a:path>
              <a:path w="171450" h="1044575">
                <a:moveTo>
                  <a:pt x="85725" y="0"/>
                </a:moveTo>
                <a:lnTo>
                  <a:pt x="0" y="171450"/>
                </a:lnTo>
                <a:lnTo>
                  <a:pt x="57149" y="171450"/>
                </a:lnTo>
                <a:lnTo>
                  <a:pt x="57150" y="142875"/>
                </a:lnTo>
                <a:lnTo>
                  <a:pt x="59395" y="131752"/>
                </a:lnTo>
                <a:lnTo>
                  <a:pt x="65519" y="122669"/>
                </a:lnTo>
                <a:lnTo>
                  <a:pt x="74602" y="116545"/>
                </a:lnTo>
                <a:lnTo>
                  <a:pt x="85725" y="114300"/>
                </a:lnTo>
                <a:lnTo>
                  <a:pt x="142875" y="114300"/>
                </a:lnTo>
                <a:lnTo>
                  <a:pt x="85725" y="0"/>
                </a:lnTo>
                <a:close/>
              </a:path>
              <a:path w="171450" h="1044575">
                <a:moveTo>
                  <a:pt x="142875" y="114300"/>
                </a:moveTo>
                <a:lnTo>
                  <a:pt x="85725" y="114300"/>
                </a:lnTo>
                <a:lnTo>
                  <a:pt x="96847" y="116545"/>
                </a:lnTo>
                <a:lnTo>
                  <a:pt x="105930" y="122669"/>
                </a:lnTo>
                <a:lnTo>
                  <a:pt x="112054" y="131752"/>
                </a:lnTo>
                <a:lnTo>
                  <a:pt x="114300" y="142875"/>
                </a:lnTo>
                <a:lnTo>
                  <a:pt x="114299" y="171450"/>
                </a:lnTo>
                <a:lnTo>
                  <a:pt x="171450" y="171450"/>
                </a:lnTo>
                <a:lnTo>
                  <a:pt x="142875" y="114300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717524" y="5959347"/>
            <a:ext cx="2475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Neural</a:t>
            </a:r>
            <a:r>
              <a:rPr sz="2800" b="1" spc="-7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77673" y="3396336"/>
            <a:ext cx="2163445" cy="2577465"/>
          </a:xfrm>
          <a:custGeom>
            <a:avLst/>
            <a:gdLst/>
            <a:ahLst/>
            <a:cxnLst/>
            <a:rect l="l" t="t" r="r" b="b"/>
            <a:pathLst>
              <a:path w="2163445" h="2577465">
                <a:moveTo>
                  <a:pt x="2163127" y="0"/>
                </a:moveTo>
                <a:lnTo>
                  <a:pt x="1987181" y="76098"/>
                </a:lnTo>
                <a:lnTo>
                  <a:pt x="2030933" y="112877"/>
                </a:lnTo>
                <a:lnTo>
                  <a:pt x="6604" y="2521623"/>
                </a:lnTo>
                <a:lnTo>
                  <a:pt x="1155" y="2531580"/>
                </a:lnTo>
                <a:lnTo>
                  <a:pt x="0" y="2542476"/>
                </a:lnTo>
                <a:lnTo>
                  <a:pt x="431" y="2544000"/>
                </a:lnTo>
                <a:lnTo>
                  <a:pt x="495" y="2554630"/>
                </a:lnTo>
                <a:lnTo>
                  <a:pt x="4940" y="2565057"/>
                </a:lnTo>
                <a:lnTo>
                  <a:pt x="12788" y="2572715"/>
                </a:lnTo>
                <a:lnTo>
                  <a:pt x="22923" y="2576868"/>
                </a:lnTo>
                <a:lnTo>
                  <a:pt x="34264" y="2576804"/>
                </a:lnTo>
                <a:lnTo>
                  <a:pt x="1848624" y="2201062"/>
                </a:lnTo>
                <a:lnTo>
                  <a:pt x="1860219" y="2257018"/>
                </a:lnTo>
                <a:lnTo>
                  <a:pt x="2009533" y="2139238"/>
                </a:lnTo>
                <a:lnTo>
                  <a:pt x="2010727" y="2138299"/>
                </a:lnTo>
                <a:lnTo>
                  <a:pt x="1825447" y="2089124"/>
                </a:lnTo>
                <a:lnTo>
                  <a:pt x="1837042" y="2145093"/>
                </a:lnTo>
                <a:lnTo>
                  <a:pt x="149009" y="2494686"/>
                </a:lnTo>
                <a:lnTo>
                  <a:pt x="2036318" y="1236484"/>
                </a:lnTo>
                <a:lnTo>
                  <a:pt x="2068017" y="1284033"/>
                </a:lnTo>
                <a:lnTo>
                  <a:pt x="2133879" y="1168781"/>
                </a:lnTo>
                <a:lnTo>
                  <a:pt x="2163127" y="1117600"/>
                </a:lnTo>
                <a:lnTo>
                  <a:pt x="1972919" y="1141374"/>
                </a:lnTo>
                <a:lnTo>
                  <a:pt x="2004618" y="1188935"/>
                </a:lnTo>
                <a:lnTo>
                  <a:pt x="177673" y="2406891"/>
                </a:lnTo>
                <a:lnTo>
                  <a:pt x="2074684" y="149644"/>
                </a:lnTo>
                <a:lnTo>
                  <a:pt x="2118436" y="186410"/>
                </a:lnTo>
                <a:lnTo>
                  <a:pt x="2143722" y="80911"/>
                </a:lnTo>
                <a:lnTo>
                  <a:pt x="2163127" y="0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275832" cy="5577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8397" y="3249884"/>
            <a:ext cx="2573503" cy="22005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37955" y="3042592"/>
            <a:ext cx="3450590" cy="2329815"/>
            <a:chOff x="5513955" y="3042591"/>
            <a:chExt cx="3450590" cy="23298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346" y="3045409"/>
              <a:ext cx="3329146" cy="23266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13955" y="3042591"/>
              <a:ext cx="526415" cy="429895"/>
            </a:xfrm>
            <a:custGeom>
              <a:avLst/>
              <a:gdLst/>
              <a:ahLst/>
              <a:cxnLst/>
              <a:rect l="l" t="t" r="r" b="b"/>
              <a:pathLst>
                <a:path w="526414" h="429895">
                  <a:moveTo>
                    <a:pt x="526031" y="0"/>
                  </a:moveTo>
                  <a:lnTo>
                    <a:pt x="0" y="0"/>
                  </a:lnTo>
                  <a:lnTo>
                    <a:pt x="0" y="429468"/>
                  </a:lnTo>
                  <a:lnTo>
                    <a:pt x="526031" y="429468"/>
                  </a:lnTo>
                  <a:lnTo>
                    <a:pt x="526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50123" y="1348740"/>
            <a:ext cx="8648700" cy="51435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24230" marR="828675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824230" algn="l"/>
                <a:tab pos="824865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Intuition: </a:t>
            </a:r>
            <a:r>
              <a:rPr sz="3200" dirty="0">
                <a:latin typeface="Calibri"/>
                <a:cs typeface="Calibri"/>
              </a:rPr>
              <a:t>Map nodes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5" dirty="0">
                <a:latin typeface="Cambria Math"/>
                <a:cs typeface="Cambria Math"/>
              </a:rPr>
              <a:t>𝑑</a:t>
            </a:r>
            <a:r>
              <a:rPr sz="3200" spc="5" dirty="0">
                <a:latin typeface="Calibri"/>
                <a:cs typeface="Calibri"/>
              </a:rPr>
              <a:t>-dimensional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embeddings </a:t>
            </a:r>
            <a:r>
              <a:rPr sz="3200" spc="-5" dirty="0">
                <a:latin typeface="Calibri"/>
                <a:cs typeface="Calibri"/>
              </a:rPr>
              <a:t>such that </a:t>
            </a:r>
            <a:r>
              <a:rPr sz="3200" dirty="0">
                <a:latin typeface="Calibri"/>
                <a:cs typeface="Calibri"/>
              </a:rPr>
              <a:t>similar nodes in 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graph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5" dirty="0">
                <a:latin typeface="Calibri"/>
                <a:cs typeface="Calibri"/>
              </a:rPr>
              <a:t> embedded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close</a:t>
            </a:r>
            <a:r>
              <a:rPr sz="3200" spc="-10" dirty="0">
                <a:latin typeface="Calibri"/>
                <a:cs typeface="Calibri"/>
              </a:rPr>
              <a:t> together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18350"/>
              </a:lnSpc>
              <a:tabLst>
                <a:tab pos="3684270" algn="l"/>
              </a:tabLst>
            </a:pPr>
            <a:r>
              <a:rPr sz="16000" spc="-305" dirty="0">
                <a:latin typeface="Arial"/>
                <a:cs typeface="Arial"/>
              </a:rPr>
              <a:t>f</a:t>
            </a:r>
            <a:r>
              <a:rPr sz="16000" spc="-2955" dirty="0">
                <a:latin typeface="Arial"/>
                <a:cs typeface="Arial"/>
              </a:rPr>
              <a:t> </a:t>
            </a:r>
            <a:r>
              <a:rPr sz="16000" spc="-1475" dirty="0">
                <a:latin typeface="Arial"/>
                <a:cs typeface="Arial"/>
              </a:rPr>
              <a:t>(	</a:t>
            </a:r>
            <a:r>
              <a:rPr sz="16000" spc="55" dirty="0">
                <a:latin typeface="Arial"/>
                <a:cs typeface="Arial"/>
              </a:rPr>
              <a:t>)=</a:t>
            </a:r>
            <a:endParaRPr sz="16000">
              <a:latin typeface="Arial"/>
              <a:cs typeface="Arial"/>
            </a:endParaRPr>
          </a:p>
          <a:p>
            <a:pPr marL="1802764">
              <a:spcBef>
                <a:spcPts val="2610"/>
              </a:spcBef>
              <a:tabLst>
                <a:tab pos="5788660" algn="l"/>
              </a:tabLst>
            </a:pPr>
            <a:r>
              <a:rPr sz="2400" spc="-35" dirty="0">
                <a:solidFill>
                  <a:srgbClr val="7F7F7F"/>
                </a:solidFill>
                <a:latin typeface="Arial"/>
                <a:cs typeface="Arial"/>
              </a:rPr>
              <a:t>Input</a:t>
            </a:r>
            <a:r>
              <a:rPr sz="2400" spc="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7F7F7F"/>
                </a:solidFill>
                <a:latin typeface="Arial"/>
                <a:cs typeface="Arial"/>
              </a:rPr>
              <a:t>graph	</a:t>
            </a:r>
            <a:r>
              <a:rPr sz="3600" spc="-67" baseline="2314" dirty="0">
                <a:solidFill>
                  <a:srgbClr val="7F7F7F"/>
                </a:solidFill>
                <a:latin typeface="Arial"/>
                <a:cs typeface="Arial"/>
              </a:rPr>
              <a:t>2D</a:t>
            </a:r>
            <a:r>
              <a:rPr sz="3600" spc="-22" baseline="23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600" spc="-44" baseline="2314" dirty="0">
                <a:solidFill>
                  <a:srgbClr val="7F7F7F"/>
                </a:solidFill>
                <a:latin typeface="Arial"/>
                <a:cs typeface="Arial"/>
              </a:rPr>
              <a:t>node</a:t>
            </a:r>
            <a:r>
              <a:rPr sz="3600" spc="-30" baseline="2314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3600" spc="-44" baseline="2314" dirty="0">
                <a:solidFill>
                  <a:srgbClr val="7F7F7F"/>
                </a:solidFill>
                <a:latin typeface="Arial"/>
                <a:cs typeface="Arial"/>
              </a:rPr>
              <a:t>embeddings</a:t>
            </a:r>
            <a:endParaRPr sz="3600" baseline="2314">
              <a:latin typeface="Arial"/>
              <a:cs typeface="Arial"/>
            </a:endParaRPr>
          </a:p>
          <a:p>
            <a:pPr marL="1742439">
              <a:spcBef>
                <a:spcPts val="1070"/>
              </a:spcBef>
            </a:pP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How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to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u="heavy" spc="-5" dirty="0">
                <a:solidFill>
                  <a:srgbClr val="D60093"/>
                </a:solidFill>
                <a:uFill>
                  <a:solidFill>
                    <a:srgbClr val="D60093"/>
                  </a:solidFill>
                </a:uFill>
                <a:latin typeface="Calibri"/>
                <a:cs typeface="Calibri"/>
              </a:rPr>
              <a:t>learn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mapping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D60093"/>
                </a:solidFill>
                <a:latin typeface="Cambria Math"/>
                <a:cs typeface="Cambria Math"/>
              </a:rPr>
              <a:t>𝒇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2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568440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30094" y="2062147"/>
            <a:ext cx="8938260" cy="4308475"/>
            <a:chOff x="206094" y="2062146"/>
            <a:chExt cx="8938260" cy="4308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94" y="4843172"/>
              <a:ext cx="8937905" cy="15271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0929" y="2062146"/>
              <a:ext cx="1964553" cy="21621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5329" y="3498570"/>
              <a:ext cx="7546340" cy="1474470"/>
            </a:xfrm>
            <a:custGeom>
              <a:avLst/>
              <a:gdLst/>
              <a:ahLst/>
              <a:cxnLst/>
              <a:rect l="l" t="t" r="r" b="b"/>
              <a:pathLst>
                <a:path w="7546340" h="1474470">
                  <a:moveTo>
                    <a:pt x="7545870" y="1454429"/>
                  </a:moveTo>
                  <a:lnTo>
                    <a:pt x="7543432" y="1452308"/>
                  </a:lnTo>
                  <a:lnTo>
                    <a:pt x="7473645" y="1391424"/>
                  </a:lnTo>
                  <a:lnTo>
                    <a:pt x="7466470" y="1419085"/>
                  </a:lnTo>
                  <a:lnTo>
                    <a:pt x="2055469" y="16256"/>
                  </a:lnTo>
                  <a:lnTo>
                    <a:pt x="2056396" y="13817"/>
                  </a:lnTo>
                  <a:lnTo>
                    <a:pt x="2052662" y="5575"/>
                  </a:lnTo>
                  <a:lnTo>
                    <a:pt x="2037905" y="0"/>
                  </a:lnTo>
                  <a:lnTo>
                    <a:pt x="2029663" y="3733"/>
                  </a:lnTo>
                  <a:lnTo>
                    <a:pt x="2025065" y="15925"/>
                  </a:lnTo>
                  <a:lnTo>
                    <a:pt x="2017052" y="18745"/>
                  </a:lnTo>
                  <a:lnTo>
                    <a:pt x="2010219" y="32969"/>
                  </a:lnTo>
                  <a:lnTo>
                    <a:pt x="2010524" y="33845"/>
                  </a:lnTo>
                  <a:lnTo>
                    <a:pt x="63334" y="1335201"/>
                  </a:lnTo>
                  <a:lnTo>
                    <a:pt x="47459" y="1311440"/>
                  </a:lnTo>
                  <a:lnTo>
                    <a:pt x="0" y="1394714"/>
                  </a:lnTo>
                  <a:lnTo>
                    <a:pt x="95097" y="1382712"/>
                  </a:lnTo>
                  <a:lnTo>
                    <a:pt x="87452" y="1371282"/>
                  </a:lnTo>
                  <a:lnTo>
                    <a:pt x="79222" y="1358950"/>
                  </a:lnTo>
                  <a:lnTo>
                    <a:pt x="2003602" y="72834"/>
                  </a:lnTo>
                  <a:lnTo>
                    <a:pt x="1560106" y="1249045"/>
                  </a:lnTo>
                  <a:lnTo>
                    <a:pt x="1533359" y="1238961"/>
                  </a:lnTo>
                  <a:lnTo>
                    <a:pt x="1543227" y="1334300"/>
                  </a:lnTo>
                  <a:lnTo>
                    <a:pt x="1598015" y="1283614"/>
                  </a:lnTo>
                  <a:lnTo>
                    <a:pt x="1613573" y="1269212"/>
                  </a:lnTo>
                  <a:lnTo>
                    <a:pt x="1586839" y="1259128"/>
                  </a:lnTo>
                  <a:lnTo>
                    <a:pt x="2040928" y="54813"/>
                  </a:lnTo>
                  <a:lnTo>
                    <a:pt x="2045627" y="57073"/>
                  </a:lnTo>
                  <a:lnTo>
                    <a:pt x="3199180" y="1313764"/>
                  </a:lnTo>
                  <a:lnTo>
                    <a:pt x="3178137" y="1333080"/>
                  </a:lnTo>
                  <a:lnTo>
                    <a:pt x="3267684" y="1367256"/>
                  </a:lnTo>
                  <a:lnTo>
                    <a:pt x="3257143" y="1330490"/>
                  </a:lnTo>
                  <a:lnTo>
                    <a:pt x="3241294" y="1275118"/>
                  </a:lnTo>
                  <a:lnTo>
                    <a:pt x="3220237" y="1294434"/>
                  </a:lnTo>
                  <a:lnTo>
                    <a:pt x="2114943" y="90347"/>
                  </a:lnTo>
                  <a:lnTo>
                    <a:pt x="4656036" y="1310081"/>
                  </a:lnTo>
                  <a:lnTo>
                    <a:pt x="4643679" y="1335849"/>
                  </a:lnTo>
                  <a:lnTo>
                    <a:pt x="4739513" y="1334300"/>
                  </a:lnTo>
                  <a:lnTo>
                    <a:pt x="4728172" y="1319682"/>
                  </a:lnTo>
                  <a:lnTo>
                    <a:pt x="4680775" y="1258557"/>
                  </a:lnTo>
                  <a:lnTo>
                    <a:pt x="4668405" y="1284325"/>
                  </a:lnTo>
                  <a:lnTo>
                    <a:pt x="2235670" y="116586"/>
                  </a:lnTo>
                  <a:lnTo>
                    <a:pt x="5927763" y="1342809"/>
                  </a:lnTo>
                  <a:lnTo>
                    <a:pt x="5918759" y="1369923"/>
                  </a:lnTo>
                  <a:lnTo>
                    <a:pt x="6013628" y="1356271"/>
                  </a:lnTo>
                  <a:lnTo>
                    <a:pt x="6007138" y="1349794"/>
                  </a:lnTo>
                  <a:lnTo>
                    <a:pt x="5945784" y="1288567"/>
                  </a:lnTo>
                  <a:lnTo>
                    <a:pt x="5936780" y="1315694"/>
                  </a:lnTo>
                  <a:lnTo>
                    <a:pt x="2318296" y="113919"/>
                  </a:lnTo>
                  <a:lnTo>
                    <a:pt x="7459294" y="1446758"/>
                  </a:lnTo>
                  <a:lnTo>
                    <a:pt x="7452131" y="1474406"/>
                  </a:lnTo>
                  <a:lnTo>
                    <a:pt x="7545870" y="1454429"/>
                  </a:lnTo>
                  <a:close/>
                </a:path>
              </a:pathLst>
            </a:custGeom>
            <a:solidFill>
              <a:srgbClr val="D60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005" y="1348740"/>
            <a:ext cx="7453630" cy="221406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Intuition: </a:t>
            </a:r>
            <a:r>
              <a:rPr sz="3200" spc="-10" dirty="0">
                <a:latin typeface="Calibri"/>
                <a:cs typeface="Calibri"/>
              </a:rPr>
              <a:t>Network </a:t>
            </a:r>
            <a:r>
              <a:rPr sz="3200" dirty="0">
                <a:latin typeface="Calibri"/>
                <a:cs typeface="Calibri"/>
              </a:rPr>
              <a:t>neighborhood </a:t>
            </a:r>
            <a:r>
              <a:rPr sz="3200" spc="-5" dirty="0">
                <a:latin typeface="Calibri"/>
                <a:cs typeface="Calibri"/>
              </a:rPr>
              <a:t>defines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computation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graph</a:t>
            </a:r>
            <a:endParaRPr sz="3200">
              <a:latin typeface="Calibri"/>
              <a:cs typeface="Calibri"/>
            </a:endParaRPr>
          </a:p>
          <a:p>
            <a:pPr marL="28575" marR="2752090" indent="-16510">
              <a:lnSpc>
                <a:spcPts val="3190"/>
              </a:lnSpc>
              <a:spcBef>
                <a:spcPts val="3030"/>
              </a:spcBef>
            </a:pPr>
            <a:r>
              <a:rPr sz="2700" spc="-35" dirty="0">
                <a:solidFill>
                  <a:srgbClr val="D60093"/>
                </a:solidFill>
                <a:latin typeface="Calibri"/>
                <a:cs typeface="Calibri"/>
              </a:rPr>
              <a:t>Every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D60093"/>
                </a:solidFill>
                <a:latin typeface="Calibri"/>
                <a:cs typeface="Calibri"/>
              </a:rPr>
              <a:t>node</a:t>
            </a:r>
            <a:r>
              <a:rPr sz="2700" spc="-4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D60093"/>
                </a:solidFill>
                <a:latin typeface="Calibri"/>
                <a:cs typeface="Calibri"/>
              </a:rPr>
              <a:t>defines</a:t>
            </a:r>
            <a:r>
              <a:rPr sz="2700" spc="-5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D60093"/>
                </a:solidFill>
                <a:latin typeface="Calibri"/>
                <a:cs typeface="Calibri"/>
              </a:rPr>
              <a:t>a</a:t>
            </a:r>
            <a:r>
              <a:rPr sz="2700" spc="-4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D60093"/>
                </a:solidFill>
                <a:latin typeface="Calibri"/>
                <a:cs typeface="Calibri"/>
              </a:rPr>
              <a:t>computation </a:t>
            </a:r>
            <a:r>
              <a:rPr sz="2700" spc="-59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D60093"/>
                </a:solidFill>
                <a:latin typeface="Calibri"/>
                <a:cs typeface="Calibri"/>
              </a:rPr>
              <a:t>graph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D60093"/>
                </a:solidFill>
                <a:latin typeface="Calibri"/>
                <a:cs typeface="Calibri"/>
              </a:rPr>
              <a:t>based</a:t>
            </a:r>
            <a:r>
              <a:rPr sz="2700" spc="-3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D60093"/>
                </a:solidFill>
                <a:latin typeface="Calibri"/>
                <a:cs typeface="Calibri"/>
              </a:rPr>
              <a:t>on</a:t>
            </a:r>
            <a:r>
              <a:rPr sz="2700" spc="-3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D60093"/>
                </a:solidFill>
                <a:latin typeface="Calibri"/>
                <a:cs typeface="Calibri"/>
              </a:rPr>
              <a:t>its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D60093"/>
                </a:solidFill>
                <a:latin typeface="Calibri"/>
                <a:cs typeface="Calibri"/>
              </a:rPr>
              <a:t>neighborhood!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315456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16709" y="1248195"/>
            <a:ext cx="7979409" cy="25276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19405" marR="2224405" indent="-319405" algn="r">
              <a:spcBef>
                <a:spcPts val="89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19405" algn="l"/>
                <a:tab pos="320040" algn="l"/>
              </a:tabLst>
            </a:pPr>
            <a:r>
              <a:rPr sz="3200" dirty="0">
                <a:latin typeface="Calibri"/>
                <a:cs typeface="Calibri"/>
              </a:rPr>
              <a:t>Model</a:t>
            </a:r>
            <a:r>
              <a:rPr sz="3200" spc="-10" dirty="0">
                <a:latin typeface="Calibri"/>
                <a:cs typeface="Calibri"/>
              </a:rPr>
              <a:t> can</a:t>
            </a:r>
            <a:r>
              <a:rPr sz="3200" dirty="0">
                <a:latin typeface="Calibri"/>
                <a:cs typeface="Calibri"/>
              </a:rPr>
              <a:t> be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 arbitrary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 depth:</a:t>
            </a:r>
            <a:endParaRPr sz="3200" dirty="0">
              <a:latin typeface="Calibri"/>
              <a:cs typeface="Calibri"/>
            </a:endParaRPr>
          </a:p>
          <a:p>
            <a:pPr marL="274320" marR="2132330" lvl="1" indent="-274320" algn="r">
              <a:spcBef>
                <a:spcPts val="670"/>
              </a:spcBef>
              <a:buClr>
                <a:srgbClr val="60B5CC"/>
              </a:buClr>
              <a:buFont typeface="Wingdings"/>
              <a:buChar char=""/>
              <a:tabLst>
                <a:tab pos="274320" algn="l"/>
              </a:tabLst>
            </a:pPr>
            <a:r>
              <a:rPr sz="2700" spc="-15" dirty="0">
                <a:latin typeface="Calibri"/>
                <a:cs typeface="Calibri"/>
              </a:rPr>
              <a:t>Nodes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have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embeddings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at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each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layer</a:t>
            </a:r>
            <a:endParaRPr sz="2700" dirty="0">
              <a:latin typeface="Calibri"/>
              <a:cs typeface="Calibri"/>
            </a:endParaRPr>
          </a:p>
          <a:p>
            <a:pPr marL="650875" lvl="1" indent="-274955">
              <a:spcBef>
                <a:spcPts val="550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700" spc="-40" dirty="0">
                <a:latin typeface="Calibri"/>
                <a:cs typeface="Calibri"/>
              </a:rPr>
              <a:t>Layer-0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embedding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of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node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mbria Math"/>
                <a:cs typeface="Cambria Math"/>
              </a:rPr>
              <a:t>𝑢</a:t>
            </a:r>
            <a:r>
              <a:rPr sz="2700" spc="40" dirty="0">
                <a:latin typeface="Cambria Math"/>
                <a:cs typeface="Cambria Math"/>
              </a:rPr>
              <a:t> </a:t>
            </a:r>
            <a:r>
              <a:rPr sz="2700" spc="-5" dirty="0">
                <a:latin typeface="Calibri"/>
                <a:cs typeface="Calibri"/>
              </a:rPr>
              <a:t>is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its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input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feature,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mbria Math"/>
                <a:cs typeface="Cambria Math"/>
              </a:rPr>
              <a:t>𝑥</a:t>
            </a:r>
            <a:r>
              <a:rPr sz="2700" spc="-15" baseline="-18518" dirty="0">
                <a:latin typeface="Cambria Math"/>
                <a:cs typeface="Cambria Math"/>
              </a:rPr>
              <a:t>𝑢</a:t>
            </a:r>
            <a:endParaRPr sz="2700" baseline="-18518" dirty="0">
              <a:latin typeface="Cambria Math"/>
              <a:cs typeface="Cambria Math"/>
            </a:endParaRPr>
          </a:p>
          <a:p>
            <a:pPr marL="650875" marR="30480" lvl="1" indent="-274320">
              <a:lnSpc>
                <a:spcPts val="3220"/>
              </a:lnSpc>
              <a:spcBef>
                <a:spcPts val="765"/>
              </a:spcBef>
              <a:buClr>
                <a:srgbClr val="60B5CC"/>
              </a:buClr>
              <a:buFont typeface="Wingdings"/>
              <a:buChar char=""/>
              <a:tabLst>
                <a:tab pos="650875" algn="l"/>
              </a:tabLst>
            </a:pPr>
            <a:r>
              <a:rPr sz="2700" spc="-40" dirty="0">
                <a:latin typeface="Calibri"/>
                <a:cs typeface="Calibri"/>
              </a:rPr>
              <a:t>Layer-</a:t>
            </a:r>
            <a:r>
              <a:rPr sz="2700" spc="-40" dirty="0">
                <a:latin typeface="Cambria Math"/>
                <a:cs typeface="Cambria Math"/>
              </a:rPr>
              <a:t>𝑘</a:t>
            </a:r>
            <a:r>
              <a:rPr sz="2700" spc="55" dirty="0">
                <a:latin typeface="Cambria Math"/>
                <a:cs typeface="Cambria Math"/>
              </a:rPr>
              <a:t> </a:t>
            </a:r>
            <a:r>
              <a:rPr sz="2700" spc="-20" dirty="0">
                <a:latin typeface="Calibri"/>
                <a:cs typeface="Calibri"/>
              </a:rPr>
              <a:t>embedding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gets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information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from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nodes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that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are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hops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40" dirty="0">
                <a:latin typeface="Calibri"/>
                <a:cs typeface="Calibri"/>
              </a:rPr>
              <a:t>away</a:t>
            </a:r>
            <a:endParaRPr sz="27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67572" y="4538751"/>
            <a:ext cx="1423035" cy="1490345"/>
            <a:chOff x="1243571" y="4538750"/>
            <a:chExt cx="1423035" cy="1490345"/>
          </a:xfrm>
        </p:grpSpPr>
        <p:sp>
          <p:nvSpPr>
            <p:cNvPr id="10" name="object 10"/>
            <p:cNvSpPr/>
            <p:nvPr/>
          </p:nvSpPr>
          <p:spPr>
            <a:xfrm>
              <a:off x="1321676" y="4538751"/>
              <a:ext cx="1344930" cy="1490345"/>
            </a:xfrm>
            <a:custGeom>
              <a:avLst/>
              <a:gdLst/>
              <a:ahLst/>
              <a:cxnLst/>
              <a:rect l="l" t="t" r="r" b="b"/>
              <a:pathLst>
                <a:path w="1344930" h="1490345">
                  <a:moveTo>
                    <a:pt x="1257071" y="637247"/>
                  </a:moveTo>
                  <a:lnTo>
                    <a:pt x="1240066" y="635876"/>
                  </a:lnTo>
                  <a:lnTo>
                    <a:pt x="1249286" y="621893"/>
                  </a:lnTo>
                  <a:lnTo>
                    <a:pt x="1239989" y="615759"/>
                  </a:lnTo>
                  <a:lnTo>
                    <a:pt x="1227416" y="634834"/>
                  </a:lnTo>
                  <a:lnTo>
                    <a:pt x="1206792" y="633158"/>
                  </a:lnTo>
                  <a:lnTo>
                    <a:pt x="941082" y="0"/>
                  </a:lnTo>
                  <a:lnTo>
                    <a:pt x="930808" y="4318"/>
                  </a:lnTo>
                  <a:lnTo>
                    <a:pt x="1194269" y="632142"/>
                  </a:lnTo>
                  <a:lnTo>
                    <a:pt x="901" y="534974"/>
                  </a:lnTo>
                  <a:lnTo>
                    <a:pt x="0" y="546087"/>
                  </a:lnTo>
                  <a:lnTo>
                    <a:pt x="1199134" y="643712"/>
                  </a:lnTo>
                  <a:lnTo>
                    <a:pt x="1199832" y="645363"/>
                  </a:lnTo>
                  <a:lnTo>
                    <a:pt x="1203020" y="644029"/>
                  </a:lnTo>
                  <a:lnTo>
                    <a:pt x="1220419" y="645439"/>
                  </a:lnTo>
                  <a:lnTo>
                    <a:pt x="679196" y="1466621"/>
                  </a:lnTo>
                  <a:lnTo>
                    <a:pt x="688505" y="1472755"/>
                  </a:lnTo>
                  <a:lnTo>
                    <a:pt x="1233081" y="646480"/>
                  </a:lnTo>
                  <a:lnTo>
                    <a:pt x="1256169" y="648347"/>
                  </a:lnTo>
                  <a:lnTo>
                    <a:pt x="1257071" y="637247"/>
                  </a:lnTo>
                  <a:close/>
                </a:path>
                <a:path w="1344930" h="1490345">
                  <a:moveTo>
                    <a:pt x="1344371" y="1124826"/>
                  </a:moveTo>
                  <a:lnTo>
                    <a:pt x="1338414" y="1115415"/>
                  </a:lnTo>
                  <a:lnTo>
                    <a:pt x="761034" y="1480324"/>
                  </a:lnTo>
                  <a:lnTo>
                    <a:pt x="766991" y="1489748"/>
                  </a:lnTo>
                  <a:lnTo>
                    <a:pt x="1344371" y="11248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6057" y="4559750"/>
              <a:ext cx="1270" cy="286385"/>
            </a:xfrm>
            <a:custGeom>
              <a:avLst/>
              <a:gdLst/>
              <a:ahLst/>
              <a:cxnLst/>
              <a:rect l="l" t="t" r="r" b="b"/>
              <a:pathLst>
                <a:path w="1269" h="286385">
                  <a:moveTo>
                    <a:pt x="0" y="0"/>
                  </a:moveTo>
                  <a:lnTo>
                    <a:pt x="951" y="280471"/>
                  </a:lnTo>
                  <a:lnTo>
                    <a:pt x="970" y="286044"/>
                  </a:lnTo>
                </a:path>
              </a:pathLst>
            </a:custGeom>
            <a:ln w="11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43571" y="4840108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66876" y="0"/>
                  </a:moveTo>
                  <a:lnTo>
                    <a:pt x="0" y="227"/>
                  </a:lnTo>
                  <a:lnTo>
                    <a:pt x="33664" y="66989"/>
                  </a:lnTo>
                  <a:lnTo>
                    <a:pt x="66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919898" y="6372680"/>
            <a:ext cx="89471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950" b="1" spc="15" dirty="0">
                <a:latin typeface="Arial"/>
                <a:cs typeface="Arial"/>
              </a:rPr>
              <a:t>INPUT</a:t>
            </a:r>
            <a:r>
              <a:rPr sz="950" b="1" spc="30" dirty="0">
                <a:latin typeface="Arial"/>
                <a:cs typeface="Arial"/>
              </a:rPr>
              <a:t> </a:t>
            </a:r>
            <a:r>
              <a:rPr sz="950" b="1" spc="20" dirty="0">
                <a:latin typeface="Arial"/>
                <a:cs typeface="Arial"/>
              </a:rPr>
              <a:t>GRAPH</a:t>
            </a:r>
            <a:endParaRPr sz="9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40296" y="4366364"/>
            <a:ext cx="890269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950" spc="-30" dirty="0">
                <a:latin typeface="Arial"/>
                <a:cs typeface="Arial"/>
              </a:rPr>
              <a:t>TARGET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NODE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827810" y="4380779"/>
            <a:ext cx="1038225" cy="683895"/>
            <a:chOff x="1303809" y="4380778"/>
            <a:chExt cx="1038225" cy="683895"/>
          </a:xfrm>
        </p:grpSpPr>
        <p:sp>
          <p:nvSpPr>
            <p:cNvPr id="49" name="object 49"/>
            <p:cNvSpPr/>
            <p:nvPr/>
          </p:nvSpPr>
          <p:spPr>
            <a:xfrm>
              <a:off x="1303809" y="4523286"/>
              <a:ext cx="920115" cy="541020"/>
            </a:xfrm>
            <a:custGeom>
              <a:avLst/>
              <a:gdLst/>
              <a:ahLst/>
              <a:cxnLst/>
              <a:rect l="l" t="t" r="r" b="b"/>
              <a:pathLst>
                <a:path w="920114" h="541020">
                  <a:moveTo>
                    <a:pt x="0" y="531342"/>
                  </a:moveTo>
                  <a:lnTo>
                    <a:pt x="914041" y="0"/>
                  </a:lnTo>
                  <a:lnTo>
                    <a:pt x="919643" y="9636"/>
                  </a:lnTo>
                  <a:lnTo>
                    <a:pt x="5601" y="540978"/>
                  </a:lnTo>
                  <a:lnTo>
                    <a:pt x="0" y="53134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809" y="4380778"/>
              <a:ext cx="228601" cy="227986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3700131" y="4357447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B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445633" y="5126797"/>
            <a:ext cx="387350" cy="793750"/>
            <a:chOff x="921633" y="5126797"/>
            <a:chExt cx="387350" cy="793750"/>
          </a:xfrm>
        </p:grpSpPr>
        <p:sp>
          <p:nvSpPr>
            <p:cNvPr id="53" name="object 53"/>
            <p:cNvSpPr/>
            <p:nvPr/>
          </p:nvSpPr>
          <p:spPr>
            <a:xfrm>
              <a:off x="968894" y="5126797"/>
              <a:ext cx="340360" cy="733425"/>
            </a:xfrm>
            <a:custGeom>
              <a:avLst/>
              <a:gdLst/>
              <a:ahLst/>
              <a:cxnLst/>
              <a:rect l="l" t="t" r="r" b="b"/>
              <a:pathLst>
                <a:path w="340359" h="733425">
                  <a:moveTo>
                    <a:pt x="0" y="728683"/>
                  </a:moveTo>
                  <a:lnTo>
                    <a:pt x="329683" y="0"/>
                  </a:lnTo>
                  <a:lnTo>
                    <a:pt x="339838" y="4594"/>
                  </a:lnTo>
                  <a:lnTo>
                    <a:pt x="10155" y="733278"/>
                  </a:lnTo>
                  <a:lnTo>
                    <a:pt x="0" y="72868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633" y="5692236"/>
              <a:ext cx="228601" cy="22798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507488" y="5672698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D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8207" y="5920038"/>
            <a:ext cx="228602" cy="22798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3466061" y="5906768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E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98776" y="5230682"/>
            <a:ext cx="280035" cy="486409"/>
            <a:chOff x="2574775" y="5230681"/>
            <a:chExt cx="280035" cy="486409"/>
          </a:xfrm>
        </p:grpSpPr>
        <p:sp>
          <p:nvSpPr>
            <p:cNvPr id="59" name="object 59"/>
            <p:cNvSpPr/>
            <p:nvPr/>
          </p:nvSpPr>
          <p:spPr>
            <a:xfrm>
              <a:off x="2574775" y="5230681"/>
              <a:ext cx="178435" cy="355600"/>
            </a:xfrm>
            <a:custGeom>
              <a:avLst/>
              <a:gdLst/>
              <a:ahLst/>
              <a:cxnLst/>
              <a:rect l="l" t="t" r="r" b="b"/>
              <a:pathLst>
                <a:path w="178435" h="355600">
                  <a:moveTo>
                    <a:pt x="168148" y="355307"/>
                  </a:moveTo>
                  <a:lnTo>
                    <a:pt x="0" y="4821"/>
                  </a:lnTo>
                  <a:lnTo>
                    <a:pt x="10049" y="0"/>
                  </a:lnTo>
                  <a:lnTo>
                    <a:pt x="178197" y="350485"/>
                  </a:lnTo>
                  <a:lnTo>
                    <a:pt x="168148" y="35530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5666" y="5489001"/>
              <a:ext cx="228600" cy="22798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201710" y="5472066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F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48570" y="5055182"/>
            <a:ext cx="228602" cy="22798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4001079" y="5037365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C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69" name="object 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02613" y="4965024"/>
            <a:ext cx="228602" cy="227986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2752704" y="4937049"/>
            <a:ext cx="119380" cy="2006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15" dirty="0"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68AA9450-C603-4914-A51C-605CDC5EC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5250" y="3371415"/>
            <a:ext cx="4891513" cy="3331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FB9A5C-663D-4908-A38A-945A3D8EF817}"/>
                  </a:ext>
                </a:extLst>
              </p14:cNvPr>
              <p14:cNvContentPartPr/>
              <p14:nvPr/>
            </p14:nvContentPartPr>
            <p14:xfrm>
              <a:off x="5963040" y="1576440"/>
              <a:ext cx="360" cy="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FB9A5C-663D-4908-A38A-945A3D8EF8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3680" y="1567080"/>
                <a:ext cx="19080" cy="4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71474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64667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Neighborhood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aggregation:</a:t>
            </a:r>
            <a:r>
              <a:rPr sz="3200" b="1" spc="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Key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distinctions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5" dirty="0">
                <a:latin typeface="Calibri"/>
                <a:cs typeface="Calibri"/>
              </a:rPr>
              <a:t> how </a:t>
            </a:r>
            <a:r>
              <a:rPr sz="3200" spc="-25" dirty="0">
                <a:latin typeface="Calibri"/>
                <a:cs typeface="Calibri"/>
              </a:rPr>
              <a:t>different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approaches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aggregate </a:t>
            </a:r>
            <a:r>
              <a:rPr sz="3200" spc="-10" dirty="0">
                <a:latin typeface="Calibri"/>
                <a:cs typeface="Calibri"/>
              </a:rPr>
              <a:t> information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across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layers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2712" y="4309386"/>
            <a:ext cx="1050925" cy="800100"/>
            <a:chOff x="4668711" y="4309386"/>
            <a:chExt cx="1050925" cy="800100"/>
          </a:xfrm>
        </p:grpSpPr>
        <p:sp>
          <p:nvSpPr>
            <p:cNvPr id="5" name="object 5"/>
            <p:cNvSpPr/>
            <p:nvPr/>
          </p:nvSpPr>
          <p:spPr>
            <a:xfrm>
              <a:off x="4784234" y="4715466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5">
                  <a:moveTo>
                    <a:pt x="0" y="0"/>
                  </a:moveTo>
                  <a:lnTo>
                    <a:pt x="57327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8711" y="4650990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4" y="0"/>
                  </a:moveTo>
                  <a:lnTo>
                    <a:pt x="0" y="64476"/>
                  </a:lnTo>
                  <a:lnTo>
                    <a:pt x="128954" y="128953"/>
                  </a:lnTo>
                  <a:lnTo>
                    <a:pt x="128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876282" y="0"/>
                  </a:moveTo>
                  <a:lnTo>
                    <a:pt x="0" y="0"/>
                  </a:lnTo>
                  <a:lnTo>
                    <a:pt x="0" y="796183"/>
                  </a:lnTo>
                  <a:lnTo>
                    <a:pt x="876282" y="796183"/>
                  </a:lnTo>
                  <a:lnTo>
                    <a:pt x="87628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0" y="0"/>
                  </a:moveTo>
                  <a:lnTo>
                    <a:pt x="876282" y="0"/>
                  </a:lnTo>
                  <a:lnTo>
                    <a:pt x="876282" y="796184"/>
                  </a:lnTo>
                  <a:lnTo>
                    <a:pt x="0" y="796184"/>
                  </a:lnTo>
                  <a:lnTo>
                    <a:pt x="0" y="0"/>
                  </a:lnTo>
                  <a:close/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19789" y="3661499"/>
            <a:ext cx="1714500" cy="1795780"/>
            <a:chOff x="1095789" y="3661499"/>
            <a:chExt cx="1714500" cy="1795780"/>
          </a:xfrm>
        </p:grpSpPr>
        <p:sp>
          <p:nvSpPr>
            <p:cNvPr id="10" name="object 10"/>
            <p:cNvSpPr/>
            <p:nvPr/>
          </p:nvSpPr>
          <p:spPr>
            <a:xfrm>
              <a:off x="1189913" y="3661511"/>
              <a:ext cx="1620520" cy="1795780"/>
            </a:xfrm>
            <a:custGeom>
              <a:avLst/>
              <a:gdLst/>
              <a:ahLst/>
              <a:cxnLst/>
              <a:rect l="l" t="t" r="r" b="b"/>
              <a:pathLst>
                <a:path w="1620520" h="1795779">
                  <a:moveTo>
                    <a:pt x="1514957" y="767956"/>
                  </a:moveTo>
                  <a:lnTo>
                    <a:pt x="1494472" y="766292"/>
                  </a:lnTo>
                  <a:lnTo>
                    <a:pt x="1505572" y="749465"/>
                  </a:lnTo>
                  <a:lnTo>
                    <a:pt x="1494358" y="742073"/>
                  </a:lnTo>
                  <a:lnTo>
                    <a:pt x="1479207" y="765048"/>
                  </a:lnTo>
                  <a:lnTo>
                    <a:pt x="1454365" y="763028"/>
                  </a:lnTo>
                  <a:lnTo>
                    <a:pt x="1134135" y="0"/>
                  </a:lnTo>
                  <a:lnTo>
                    <a:pt x="1121752" y="5194"/>
                  </a:lnTo>
                  <a:lnTo>
                    <a:pt x="1439265" y="761809"/>
                  </a:lnTo>
                  <a:lnTo>
                    <a:pt x="1092" y="644702"/>
                  </a:lnTo>
                  <a:lnTo>
                    <a:pt x="0" y="658101"/>
                  </a:lnTo>
                  <a:lnTo>
                    <a:pt x="1445120" y="775754"/>
                  </a:lnTo>
                  <a:lnTo>
                    <a:pt x="1445971" y="777748"/>
                  </a:lnTo>
                  <a:lnTo>
                    <a:pt x="1449819" y="776135"/>
                  </a:lnTo>
                  <a:lnTo>
                    <a:pt x="1470787" y="777836"/>
                  </a:lnTo>
                  <a:lnTo>
                    <a:pt x="818540" y="1767471"/>
                  </a:lnTo>
                  <a:lnTo>
                    <a:pt x="829754" y="1774863"/>
                  </a:lnTo>
                  <a:lnTo>
                    <a:pt x="1486052" y="779081"/>
                  </a:lnTo>
                  <a:lnTo>
                    <a:pt x="1513865" y="781342"/>
                  </a:lnTo>
                  <a:lnTo>
                    <a:pt x="1514957" y="767956"/>
                  </a:lnTo>
                  <a:close/>
                </a:path>
                <a:path w="1620520" h="1795779">
                  <a:moveTo>
                    <a:pt x="1620164" y="1355572"/>
                  </a:moveTo>
                  <a:lnTo>
                    <a:pt x="1612988" y="1344218"/>
                  </a:lnTo>
                  <a:lnTo>
                    <a:pt x="917168" y="1783981"/>
                  </a:lnTo>
                  <a:lnTo>
                    <a:pt x="924344" y="1795335"/>
                  </a:lnTo>
                  <a:lnTo>
                    <a:pt x="1620164" y="13555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940" y="3686809"/>
              <a:ext cx="1270" cy="344805"/>
            </a:xfrm>
            <a:custGeom>
              <a:avLst/>
              <a:gdLst/>
              <a:ahLst/>
              <a:cxnLst/>
              <a:rect l="l" t="t" r="r" b="b"/>
              <a:pathLst>
                <a:path w="1269" h="344804">
                  <a:moveTo>
                    <a:pt x="0" y="0"/>
                  </a:moveTo>
                  <a:lnTo>
                    <a:pt x="1147" y="338007"/>
                  </a:lnTo>
                  <a:lnTo>
                    <a:pt x="1169" y="344723"/>
                  </a:lnTo>
                </a:path>
              </a:pathLst>
            </a:custGeom>
            <a:ln w="1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5789" y="4024679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4" h="81279">
                  <a:moveTo>
                    <a:pt x="80595" y="0"/>
                  </a:moveTo>
                  <a:lnTo>
                    <a:pt x="0" y="273"/>
                  </a:lnTo>
                  <a:lnTo>
                    <a:pt x="40571" y="80732"/>
                  </a:lnTo>
                  <a:lnTo>
                    <a:pt x="8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38781" y="3054380"/>
            <a:ext cx="2743200" cy="2957195"/>
            <a:chOff x="5814781" y="3054379"/>
            <a:chExt cx="2743200" cy="2957195"/>
          </a:xfrm>
        </p:grpSpPr>
        <p:sp>
          <p:nvSpPr>
            <p:cNvPr id="14" name="object 14"/>
            <p:cNvSpPr/>
            <p:nvPr/>
          </p:nvSpPr>
          <p:spPr>
            <a:xfrm>
              <a:off x="5930302" y="4719035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13432" y="0"/>
                  </a:lnTo>
                  <a:lnTo>
                    <a:pt x="970700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4781" y="4654559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3" y="0"/>
                  </a:moveTo>
                  <a:lnTo>
                    <a:pt x="0" y="64476"/>
                  </a:lnTo>
                  <a:lnTo>
                    <a:pt x="128953" y="128954"/>
                  </a:lnTo>
                  <a:lnTo>
                    <a:pt x="12895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21767" y="3721616"/>
              <a:ext cx="963930" cy="760095"/>
            </a:xfrm>
            <a:custGeom>
              <a:avLst/>
              <a:gdLst/>
              <a:ahLst/>
              <a:cxnLst/>
              <a:rect l="l" t="t" r="r" b="b"/>
              <a:pathLst>
                <a:path w="963929" h="760095">
                  <a:moveTo>
                    <a:pt x="0" y="760034"/>
                  </a:moveTo>
                  <a:lnTo>
                    <a:pt x="10547" y="751716"/>
                  </a:lnTo>
                  <a:lnTo>
                    <a:pt x="963693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31061" y="4422706"/>
              <a:ext cx="141605" cy="130810"/>
            </a:xfrm>
            <a:custGeom>
              <a:avLst/>
              <a:gdLst/>
              <a:ahLst/>
              <a:cxnLst/>
              <a:rect l="l" t="t" r="r" b="b"/>
              <a:pathLst>
                <a:path w="141604" h="130810">
                  <a:moveTo>
                    <a:pt x="61325" y="0"/>
                  </a:moveTo>
                  <a:lnTo>
                    <a:pt x="0" y="130481"/>
                  </a:lnTo>
                  <a:lnTo>
                    <a:pt x="141182" y="101253"/>
                  </a:lnTo>
                  <a:lnTo>
                    <a:pt x="6132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310868" y="0"/>
                  </a:moveTo>
                  <a:lnTo>
                    <a:pt x="0" y="10855"/>
                  </a:lnTo>
                  <a:lnTo>
                    <a:pt x="11907" y="351866"/>
                  </a:lnTo>
                  <a:lnTo>
                    <a:pt x="322775" y="341010"/>
                  </a:lnTo>
                  <a:lnTo>
                    <a:pt x="31086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0" y="10855"/>
                  </a:moveTo>
                  <a:lnTo>
                    <a:pt x="310868" y="0"/>
                  </a:lnTo>
                  <a:lnTo>
                    <a:pt x="322776" y="341009"/>
                  </a:lnTo>
                  <a:lnTo>
                    <a:pt x="11908" y="351865"/>
                  </a:lnTo>
                  <a:lnTo>
                    <a:pt x="0" y="10855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20676" y="4654144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5" h="5714">
                  <a:moveTo>
                    <a:pt x="81861" y="0"/>
                  </a:moveTo>
                  <a:lnTo>
                    <a:pt x="13401" y="4659"/>
                  </a:lnTo>
                  <a:lnTo>
                    <a:pt x="0" y="5571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5422" y="4594475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124277" y="0"/>
                  </a:moveTo>
                  <a:lnTo>
                    <a:pt x="0" y="73084"/>
                  </a:lnTo>
                  <a:lnTo>
                    <a:pt x="133033" y="128657"/>
                  </a:lnTo>
                  <a:lnTo>
                    <a:pt x="124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90488" y="4801154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0"/>
                  </a:moveTo>
                  <a:lnTo>
                    <a:pt x="5487" y="3872"/>
                  </a:lnTo>
                  <a:lnTo>
                    <a:pt x="584294" y="412389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30128" y="4758552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0" y="0"/>
                  </a:moveTo>
                  <a:lnTo>
                    <a:pt x="42611" y="79397"/>
                  </a:lnTo>
                  <a:lnTo>
                    <a:pt x="89085" y="13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19817" y="4698816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0"/>
                  </a:moveTo>
                  <a:lnTo>
                    <a:pt x="6434" y="1924"/>
                  </a:lnTo>
                  <a:lnTo>
                    <a:pt x="685173" y="20494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49035" y="46621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765" y="0"/>
                  </a:moveTo>
                  <a:lnTo>
                    <a:pt x="0" y="15511"/>
                  </a:lnTo>
                  <a:lnTo>
                    <a:pt x="65669" y="77215"/>
                  </a:lnTo>
                  <a:lnTo>
                    <a:pt x="8876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3072" y="4105616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412389"/>
                  </a:moveTo>
                  <a:lnTo>
                    <a:pt x="5487" y="408516"/>
                  </a:lnTo>
                  <a:lnTo>
                    <a:pt x="584294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32712" y="4481210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42609" y="0"/>
                  </a:moveTo>
                  <a:lnTo>
                    <a:pt x="0" y="79397"/>
                  </a:lnTo>
                  <a:lnTo>
                    <a:pt x="89084" y="65846"/>
                  </a:lnTo>
                  <a:lnTo>
                    <a:pt x="4260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2402" y="4415399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204945"/>
                  </a:moveTo>
                  <a:lnTo>
                    <a:pt x="6434" y="203020"/>
                  </a:lnTo>
                  <a:lnTo>
                    <a:pt x="685173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1621" y="4579811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65667" y="0"/>
                  </a:moveTo>
                  <a:lnTo>
                    <a:pt x="0" y="61704"/>
                  </a:lnTo>
                  <a:lnTo>
                    <a:pt x="88765" y="77214"/>
                  </a:lnTo>
                  <a:lnTo>
                    <a:pt x="6566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66685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299008" y="0"/>
                  </a:moveTo>
                  <a:lnTo>
                    <a:pt x="0" y="85738"/>
                  </a:lnTo>
                  <a:lnTo>
                    <a:pt x="94053" y="413738"/>
                  </a:lnTo>
                  <a:lnTo>
                    <a:pt x="393059" y="327999"/>
                  </a:lnTo>
                  <a:lnTo>
                    <a:pt x="29900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66686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0" y="85739"/>
                  </a:moveTo>
                  <a:lnTo>
                    <a:pt x="299008" y="0"/>
                  </a:lnTo>
                  <a:lnTo>
                    <a:pt x="393060" y="327998"/>
                  </a:lnTo>
                  <a:lnTo>
                    <a:pt x="94052" y="413738"/>
                  </a:lnTo>
                  <a:lnTo>
                    <a:pt x="0" y="85739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9077" y="3061364"/>
              <a:ext cx="751840" cy="290830"/>
            </a:xfrm>
            <a:custGeom>
              <a:avLst/>
              <a:gdLst/>
              <a:ahLst/>
              <a:cxnLst/>
              <a:rect l="l" t="t" r="r" b="b"/>
              <a:pathLst>
                <a:path w="751840" h="290829">
                  <a:moveTo>
                    <a:pt x="0" y="290642"/>
                  </a:moveTo>
                  <a:lnTo>
                    <a:pt x="6264" y="288220"/>
                  </a:lnTo>
                  <a:lnTo>
                    <a:pt x="751708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0168" y="3311997"/>
              <a:ext cx="90170" cy="75565"/>
            </a:xfrm>
            <a:custGeom>
              <a:avLst/>
              <a:gdLst/>
              <a:ahLst/>
              <a:cxnLst/>
              <a:rect l="l" t="t" r="r" b="b"/>
              <a:pathLst>
                <a:path w="90170" h="75564">
                  <a:moveTo>
                    <a:pt x="60639" y="0"/>
                  </a:moveTo>
                  <a:lnTo>
                    <a:pt x="0" y="66652"/>
                  </a:lnTo>
                  <a:lnTo>
                    <a:pt x="89706" y="75173"/>
                  </a:lnTo>
                  <a:lnTo>
                    <a:pt x="6063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7489" y="3510633"/>
              <a:ext cx="78105" cy="25400"/>
            </a:xfrm>
            <a:custGeom>
              <a:avLst/>
              <a:gdLst/>
              <a:ahLst/>
              <a:cxnLst/>
              <a:rect l="l" t="t" r="r" b="b"/>
              <a:pathLst>
                <a:path w="78104" h="25400">
                  <a:moveTo>
                    <a:pt x="78082" y="0"/>
                  </a:moveTo>
                  <a:lnTo>
                    <a:pt x="12782" y="21082"/>
                  </a:lnTo>
                  <a:lnTo>
                    <a:pt x="0" y="25209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27556" y="3470357"/>
              <a:ext cx="142875" cy="123189"/>
            </a:xfrm>
            <a:custGeom>
              <a:avLst/>
              <a:gdLst/>
              <a:ahLst/>
              <a:cxnLst/>
              <a:rect l="l" t="t" r="r" b="b"/>
              <a:pathLst>
                <a:path w="142875" h="123189">
                  <a:moveTo>
                    <a:pt x="102906" y="0"/>
                  </a:moveTo>
                  <a:lnTo>
                    <a:pt x="0" y="100978"/>
                  </a:lnTo>
                  <a:lnTo>
                    <a:pt x="142527" y="122717"/>
                  </a:lnTo>
                  <a:lnTo>
                    <a:pt x="102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45550" y="3459378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4"/>
                  </a:lnTo>
                  <a:lnTo>
                    <a:pt x="0" y="114740"/>
                  </a:lnTo>
                  <a:lnTo>
                    <a:pt x="0" y="156797"/>
                  </a:lnTo>
                  <a:lnTo>
                    <a:pt x="12910" y="197253"/>
                  </a:lnTo>
                  <a:lnTo>
                    <a:pt x="38732" y="232909"/>
                  </a:lnTo>
                  <a:lnTo>
                    <a:pt x="74484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1"/>
                  </a:lnTo>
                  <a:lnTo>
                    <a:pt x="233537" y="232909"/>
                  </a:lnTo>
                  <a:lnTo>
                    <a:pt x="259358" y="197253"/>
                  </a:lnTo>
                  <a:lnTo>
                    <a:pt x="272269" y="156797"/>
                  </a:lnTo>
                  <a:lnTo>
                    <a:pt x="272269" y="114740"/>
                  </a:lnTo>
                  <a:lnTo>
                    <a:pt x="259358" y="74284"/>
                  </a:lnTo>
                  <a:lnTo>
                    <a:pt x="233537" y="38626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19414" y="4929848"/>
              <a:ext cx="865505" cy="728980"/>
            </a:xfrm>
            <a:custGeom>
              <a:avLst/>
              <a:gdLst/>
              <a:ahLst/>
              <a:cxnLst/>
              <a:rect l="l" t="t" r="r" b="b"/>
              <a:pathLst>
                <a:path w="865504" h="728979">
                  <a:moveTo>
                    <a:pt x="0" y="0"/>
                  </a:moveTo>
                  <a:lnTo>
                    <a:pt x="10273" y="8654"/>
                  </a:lnTo>
                  <a:lnTo>
                    <a:pt x="864975" y="728624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1061" y="4855423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4">
                  <a:moveTo>
                    <a:pt x="0" y="0"/>
                  </a:moveTo>
                  <a:lnTo>
                    <a:pt x="57086" y="132392"/>
                  </a:lnTo>
                  <a:lnTo>
                    <a:pt x="140164" y="33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90336" y="5581203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7" y="0"/>
                  </a:moveTo>
                  <a:lnTo>
                    <a:pt x="0" y="331793"/>
                  </a:lnTo>
                  <a:lnTo>
                    <a:pt x="302467" y="404393"/>
                  </a:lnTo>
                  <a:lnTo>
                    <a:pt x="382104" y="72599"/>
                  </a:lnTo>
                  <a:lnTo>
                    <a:pt x="796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90335" y="5581202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8" y="0"/>
                  </a:moveTo>
                  <a:lnTo>
                    <a:pt x="382105" y="72599"/>
                  </a:lnTo>
                  <a:lnTo>
                    <a:pt x="302466" y="404392"/>
                  </a:lnTo>
                  <a:lnTo>
                    <a:pt x="0" y="331793"/>
                  </a:lnTo>
                  <a:lnTo>
                    <a:pt x="79638" y="0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07217" y="5847368"/>
              <a:ext cx="653415" cy="157480"/>
            </a:xfrm>
            <a:custGeom>
              <a:avLst/>
              <a:gdLst/>
              <a:ahLst/>
              <a:cxnLst/>
              <a:rect l="l" t="t" r="r" b="b"/>
              <a:pathLst>
                <a:path w="653415" h="157479">
                  <a:moveTo>
                    <a:pt x="0" y="0"/>
                  </a:moveTo>
                  <a:lnTo>
                    <a:pt x="6530" y="1570"/>
                  </a:lnTo>
                  <a:lnTo>
                    <a:pt x="653344" y="157081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35384" y="5809757"/>
              <a:ext cx="88265" cy="78740"/>
            </a:xfrm>
            <a:custGeom>
              <a:avLst/>
              <a:gdLst/>
              <a:ahLst/>
              <a:cxnLst/>
              <a:rect l="l" t="t" r="r" b="b"/>
              <a:pathLst>
                <a:path w="88265" h="78739">
                  <a:moveTo>
                    <a:pt x="87783" y="0"/>
                  </a:moveTo>
                  <a:lnTo>
                    <a:pt x="0" y="20340"/>
                  </a:lnTo>
                  <a:lnTo>
                    <a:pt x="68943" y="78363"/>
                  </a:lnTo>
                  <a:lnTo>
                    <a:pt x="8778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48206" y="5737155"/>
              <a:ext cx="80645" cy="16510"/>
            </a:xfrm>
            <a:custGeom>
              <a:avLst/>
              <a:gdLst/>
              <a:ahLst/>
              <a:cxnLst/>
              <a:rect l="l" t="t" r="r" b="b"/>
              <a:pathLst>
                <a:path w="80645" h="16510">
                  <a:moveTo>
                    <a:pt x="80373" y="16503"/>
                  </a:moveTo>
                  <a:lnTo>
                    <a:pt x="13158" y="2701"/>
                  </a:lnTo>
                  <a:lnTo>
                    <a:pt x="0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35046" y="5676698"/>
              <a:ext cx="139700" cy="126364"/>
            </a:xfrm>
            <a:custGeom>
              <a:avLst/>
              <a:gdLst/>
              <a:ahLst/>
              <a:cxnLst/>
              <a:rect l="l" t="t" r="r" b="b"/>
              <a:pathLst>
                <a:path w="139700" h="126364">
                  <a:moveTo>
                    <a:pt x="139287" y="0"/>
                  </a:moveTo>
                  <a:lnTo>
                    <a:pt x="0" y="37221"/>
                  </a:lnTo>
                  <a:lnTo>
                    <a:pt x="113348" y="126318"/>
                  </a:lnTo>
                  <a:lnTo>
                    <a:pt x="139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05970" y="5874246"/>
            <a:ext cx="10725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b="1" spc="20" dirty="0">
                <a:latin typeface="Arial"/>
                <a:cs typeface="Arial"/>
              </a:rPr>
              <a:t>INPUT</a:t>
            </a:r>
            <a:r>
              <a:rPr sz="1150" b="1" spc="10" dirty="0">
                <a:latin typeface="Arial"/>
                <a:cs typeface="Arial"/>
              </a:rPr>
              <a:t> </a:t>
            </a:r>
            <a:r>
              <a:rPr sz="1150" b="1" spc="25" dirty="0">
                <a:latin typeface="Arial"/>
                <a:cs typeface="Arial"/>
              </a:rPr>
              <a:t>GRAPH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07469" y="3456357"/>
            <a:ext cx="106743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spc="-40" dirty="0">
                <a:latin typeface="Arial"/>
                <a:cs typeface="Arial"/>
              </a:rPr>
              <a:t>TARGET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NODE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92386" y="3472733"/>
            <a:ext cx="1249045" cy="822325"/>
            <a:chOff x="1168385" y="3472732"/>
            <a:chExt cx="1249045" cy="822325"/>
          </a:xfrm>
        </p:grpSpPr>
        <p:sp>
          <p:nvSpPr>
            <p:cNvPr id="48" name="object 48"/>
            <p:cNvSpPr/>
            <p:nvPr/>
          </p:nvSpPr>
          <p:spPr>
            <a:xfrm>
              <a:off x="1168385" y="3642864"/>
              <a:ext cx="1108710" cy="652145"/>
            </a:xfrm>
            <a:custGeom>
              <a:avLst/>
              <a:gdLst/>
              <a:ahLst/>
              <a:cxnLst/>
              <a:rect l="l" t="t" r="r" b="b"/>
              <a:pathLst>
                <a:path w="1108710" h="652145">
                  <a:moveTo>
                    <a:pt x="0" y="640342"/>
                  </a:moveTo>
                  <a:lnTo>
                    <a:pt x="1101547" y="0"/>
                  </a:lnTo>
                  <a:lnTo>
                    <a:pt x="1108298" y="11613"/>
                  </a:lnTo>
                  <a:lnTo>
                    <a:pt x="6750" y="651955"/>
                  </a:lnTo>
                  <a:lnTo>
                    <a:pt x="0" y="64034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44956" y="347273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20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1"/>
                  </a:lnTo>
                  <a:lnTo>
                    <a:pt x="38732" y="232907"/>
                  </a:lnTo>
                  <a:lnTo>
                    <a:pt x="74484" y="258659"/>
                  </a:lnTo>
                  <a:lnTo>
                    <a:pt x="115049" y="271535"/>
                  </a:lnTo>
                  <a:lnTo>
                    <a:pt x="157220" y="271535"/>
                  </a:lnTo>
                  <a:lnTo>
                    <a:pt x="197785" y="258659"/>
                  </a:lnTo>
                  <a:lnTo>
                    <a:pt x="233538" y="232907"/>
                  </a:lnTo>
                  <a:lnTo>
                    <a:pt x="259359" y="197251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746259" y="344561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233424" y="4370179"/>
            <a:ext cx="465455" cy="955040"/>
            <a:chOff x="709423" y="4370179"/>
            <a:chExt cx="465455" cy="955040"/>
          </a:xfrm>
        </p:grpSpPr>
        <p:sp>
          <p:nvSpPr>
            <p:cNvPr id="52" name="object 52"/>
            <p:cNvSpPr/>
            <p:nvPr/>
          </p:nvSpPr>
          <p:spPr>
            <a:xfrm>
              <a:off x="764765" y="4370179"/>
              <a:ext cx="409575" cy="883919"/>
            </a:xfrm>
            <a:custGeom>
              <a:avLst/>
              <a:gdLst/>
              <a:ahLst/>
              <a:cxnLst/>
              <a:rect l="l" t="t" r="r" b="b"/>
              <a:pathLst>
                <a:path w="409575" h="883920">
                  <a:moveTo>
                    <a:pt x="0" y="878165"/>
                  </a:moveTo>
                  <a:lnTo>
                    <a:pt x="397314" y="0"/>
                  </a:lnTo>
                  <a:lnTo>
                    <a:pt x="409552" y="5537"/>
                  </a:lnTo>
                  <a:lnTo>
                    <a:pt x="12238" y="883703"/>
                  </a:lnTo>
                  <a:lnTo>
                    <a:pt x="0" y="8781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9423" y="505322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7" y="232908"/>
                  </a:lnTo>
                  <a:lnTo>
                    <a:pt x="259358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8" y="74283"/>
                  </a:lnTo>
                  <a:lnTo>
                    <a:pt x="233537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08959" y="503067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393461" y="532775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7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9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464172" y="53127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224077" y="4495376"/>
            <a:ext cx="335280" cy="584835"/>
            <a:chOff x="2700077" y="4495375"/>
            <a:chExt cx="335280" cy="584835"/>
          </a:xfrm>
        </p:grpSpPr>
        <p:sp>
          <p:nvSpPr>
            <p:cNvPr id="58" name="object 58"/>
            <p:cNvSpPr/>
            <p:nvPr/>
          </p:nvSpPr>
          <p:spPr>
            <a:xfrm>
              <a:off x="2700077" y="4495375"/>
              <a:ext cx="215265" cy="428625"/>
            </a:xfrm>
            <a:custGeom>
              <a:avLst/>
              <a:gdLst/>
              <a:ahLst/>
              <a:cxnLst/>
              <a:rect l="l" t="t" r="r" b="b"/>
              <a:pathLst>
                <a:path w="215264" h="428625">
                  <a:moveTo>
                    <a:pt x="202642" y="428194"/>
                  </a:moveTo>
                  <a:lnTo>
                    <a:pt x="0" y="5810"/>
                  </a:lnTo>
                  <a:lnTo>
                    <a:pt x="12111" y="0"/>
                  </a:lnTo>
                  <a:lnTo>
                    <a:pt x="214753" y="422384"/>
                  </a:lnTo>
                  <a:lnTo>
                    <a:pt x="202642" y="42819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63020" y="4808295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3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0"/>
                  </a:lnTo>
                  <a:lnTo>
                    <a:pt x="233536" y="232908"/>
                  </a:lnTo>
                  <a:lnTo>
                    <a:pt x="259357" y="197252"/>
                  </a:lnTo>
                  <a:lnTo>
                    <a:pt x="272268" y="156796"/>
                  </a:lnTo>
                  <a:lnTo>
                    <a:pt x="272268" y="114740"/>
                  </a:lnTo>
                  <a:lnTo>
                    <a:pt x="259357" y="74283"/>
                  </a:lnTo>
                  <a:lnTo>
                    <a:pt x="233536" y="38627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50732" y="47888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44674" y="428548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108943" y="4265007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1443" y="460433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1"/>
                </a:lnTo>
                <a:lnTo>
                  <a:pt x="38732" y="232907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7"/>
                </a:lnTo>
                <a:lnTo>
                  <a:pt x="259358" y="197251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922360" y="45739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541740" y="343217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429670" y="45385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5" y="12875"/>
                </a:lnTo>
                <a:lnTo>
                  <a:pt x="38733" y="38627"/>
                </a:lnTo>
                <a:lnTo>
                  <a:pt x="12911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1" y="197252"/>
                </a:lnTo>
                <a:lnTo>
                  <a:pt x="38733" y="232908"/>
                </a:lnTo>
                <a:lnTo>
                  <a:pt x="74485" y="258660"/>
                </a:lnTo>
                <a:lnTo>
                  <a:pt x="115050" y="271535"/>
                </a:lnTo>
                <a:lnTo>
                  <a:pt x="157220" y="271535"/>
                </a:lnTo>
                <a:lnTo>
                  <a:pt x="197785" y="258660"/>
                </a:lnTo>
                <a:lnTo>
                  <a:pt x="233538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488009" y="452022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359327" y="554220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3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0"/>
                </a:lnTo>
                <a:lnTo>
                  <a:pt x="233536" y="232908"/>
                </a:lnTo>
                <a:lnTo>
                  <a:pt x="259357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7" y="74283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434279" y="55276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543121" y="41768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9" y="197253"/>
                </a:lnTo>
                <a:lnTo>
                  <a:pt x="272269" y="156797"/>
                </a:lnTo>
                <a:lnTo>
                  <a:pt x="272269" y="114740"/>
                </a:lnTo>
                <a:lnTo>
                  <a:pt x="259359" y="74284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604478" y="414411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270609" y="3440225"/>
            <a:ext cx="877569" cy="2697480"/>
            <a:chOff x="7746608" y="3440225"/>
            <a:chExt cx="877569" cy="2697480"/>
          </a:xfrm>
        </p:grpSpPr>
        <p:sp>
          <p:nvSpPr>
            <p:cNvPr id="73" name="object 73"/>
            <p:cNvSpPr/>
            <p:nvPr/>
          </p:nvSpPr>
          <p:spPr>
            <a:xfrm>
              <a:off x="7820174" y="3479733"/>
              <a:ext cx="796925" cy="73660"/>
            </a:xfrm>
            <a:custGeom>
              <a:avLst/>
              <a:gdLst/>
              <a:ahLst/>
              <a:cxnLst/>
              <a:rect l="l" t="t" r="r" b="b"/>
              <a:pathLst>
                <a:path w="796925" h="73660">
                  <a:moveTo>
                    <a:pt x="0" y="0"/>
                  </a:moveTo>
                  <a:lnTo>
                    <a:pt x="6687" y="618"/>
                  </a:lnTo>
                  <a:lnTo>
                    <a:pt x="796528" y="7365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46608" y="3440225"/>
              <a:ext cx="84455" cy="80645"/>
            </a:xfrm>
            <a:custGeom>
              <a:avLst/>
              <a:gdLst/>
              <a:ahLst/>
              <a:cxnLst/>
              <a:rect l="l" t="t" r="r" b="b"/>
              <a:pathLst>
                <a:path w="84454" h="80645">
                  <a:moveTo>
                    <a:pt x="83963" y="0"/>
                  </a:moveTo>
                  <a:lnTo>
                    <a:pt x="0" y="32705"/>
                  </a:lnTo>
                  <a:lnTo>
                    <a:pt x="76542" y="80252"/>
                  </a:lnTo>
                  <a:lnTo>
                    <a:pt x="8396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269048" y="5865993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9" y="74283"/>
                  </a:lnTo>
                  <a:lnTo>
                    <a:pt x="233538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3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858147" y="583663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942272" y="297664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80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7" y="232909"/>
                </a:lnTo>
                <a:lnTo>
                  <a:pt x="259358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005907" y="2948601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948831" y="341484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8" y="232909"/>
                </a:lnTo>
                <a:lnTo>
                  <a:pt x="259359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005907" y="339188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763581" y="507072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831282" y="505753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9904152" y="4290907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0"/>
                </a:lnTo>
                <a:lnTo>
                  <a:pt x="233538" y="232909"/>
                </a:lnTo>
                <a:lnTo>
                  <a:pt x="259359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8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979041" y="4265007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887191" y="4732604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9"/>
                </a:lnTo>
                <a:lnTo>
                  <a:pt x="74483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9952176" y="4708286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812457" y="395224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3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6" y="232909"/>
                </a:lnTo>
                <a:lnTo>
                  <a:pt x="259357" y="197253"/>
                </a:lnTo>
                <a:lnTo>
                  <a:pt x="272268" y="156797"/>
                </a:lnTo>
                <a:lnTo>
                  <a:pt x="272268" y="114740"/>
                </a:lnTo>
                <a:lnTo>
                  <a:pt x="259357" y="74284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9885012" y="3915757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668372" y="4439603"/>
            <a:ext cx="2438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-10" dirty="0">
                <a:solidFill>
                  <a:srgbClr val="D60093"/>
                </a:solidFill>
                <a:latin typeface="Arial"/>
                <a:cs typeface="Arial"/>
              </a:rPr>
              <a:t>?</a:t>
            </a:r>
            <a:endParaRPr sz="31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962627" y="3168587"/>
            <a:ext cx="2438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-10" dirty="0">
                <a:solidFill>
                  <a:srgbClr val="D60093"/>
                </a:solidFill>
                <a:latin typeface="Arial"/>
                <a:cs typeface="Arial"/>
              </a:rPr>
              <a:t>?</a:t>
            </a:r>
            <a:endParaRPr sz="31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958563" y="4360355"/>
            <a:ext cx="2438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-10" dirty="0">
                <a:solidFill>
                  <a:srgbClr val="D60093"/>
                </a:solidFill>
                <a:latin typeface="Arial"/>
                <a:cs typeface="Arial"/>
              </a:rPr>
              <a:t>?</a:t>
            </a:r>
            <a:endParaRPr sz="3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881347" y="5475923"/>
            <a:ext cx="24384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-10" dirty="0">
                <a:solidFill>
                  <a:srgbClr val="D60093"/>
                </a:solidFill>
                <a:latin typeface="Arial"/>
                <a:cs typeface="Arial"/>
              </a:rPr>
              <a:t>?</a:t>
            </a:r>
            <a:endParaRPr sz="31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36930" y="3607308"/>
            <a:ext cx="3477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solidFill>
                  <a:srgbClr val="D60093"/>
                </a:solidFill>
                <a:latin typeface="Arial"/>
                <a:cs typeface="Arial"/>
              </a:rPr>
              <a:t>What</a:t>
            </a:r>
            <a:r>
              <a:rPr sz="3200" spc="-25" dirty="0">
                <a:solidFill>
                  <a:srgbClr val="D6009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D60093"/>
                </a:solidFill>
                <a:latin typeface="Arial"/>
                <a:cs typeface="Arial"/>
              </a:rPr>
              <a:t>is</a:t>
            </a:r>
            <a:r>
              <a:rPr sz="3200" spc="-25" dirty="0">
                <a:solidFill>
                  <a:srgbClr val="D6009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D60093"/>
                </a:solidFill>
                <a:latin typeface="Arial"/>
                <a:cs typeface="Arial"/>
              </a:rPr>
              <a:t>in</a:t>
            </a:r>
            <a:r>
              <a:rPr sz="3200" spc="-25" dirty="0">
                <a:solidFill>
                  <a:srgbClr val="D6009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D60093"/>
                </a:solidFill>
                <a:latin typeface="Arial"/>
                <a:cs typeface="Arial"/>
              </a:rPr>
              <a:t>the</a:t>
            </a:r>
            <a:r>
              <a:rPr sz="3200" spc="-30" dirty="0">
                <a:solidFill>
                  <a:srgbClr val="D6009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D60093"/>
                </a:solidFill>
                <a:latin typeface="Arial"/>
                <a:cs typeface="Arial"/>
              </a:rPr>
              <a:t>box?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714744" cy="557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7346315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Basic</a:t>
            </a:r>
            <a:r>
              <a:rPr sz="3200" b="1" spc="-2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approach: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Average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information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from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neighbors </a:t>
            </a:r>
            <a:r>
              <a:rPr sz="3200" dirty="0">
                <a:latin typeface="Calibri"/>
                <a:cs typeface="Calibri"/>
              </a:rPr>
              <a:t>and apply a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neural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51442" y="3054380"/>
            <a:ext cx="4230370" cy="2957195"/>
            <a:chOff x="4327442" y="3054379"/>
            <a:chExt cx="4230370" cy="2957195"/>
          </a:xfrm>
        </p:grpSpPr>
        <p:sp>
          <p:nvSpPr>
            <p:cNvPr id="5" name="object 5"/>
            <p:cNvSpPr/>
            <p:nvPr/>
          </p:nvSpPr>
          <p:spPr>
            <a:xfrm>
              <a:off x="4784234" y="4715466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5">
                  <a:moveTo>
                    <a:pt x="0" y="0"/>
                  </a:moveTo>
                  <a:lnTo>
                    <a:pt x="57327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8711" y="4650990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4" y="0"/>
                  </a:moveTo>
                  <a:lnTo>
                    <a:pt x="0" y="64476"/>
                  </a:lnTo>
                  <a:lnTo>
                    <a:pt x="128954" y="128953"/>
                  </a:lnTo>
                  <a:lnTo>
                    <a:pt x="128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876282" y="0"/>
                  </a:moveTo>
                  <a:lnTo>
                    <a:pt x="0" y="0"/>
                  </a:lnTo>
                  <a:lnTo>
                    <a:pt x="0" y="796183"/>
                  </a:lnTo>
                  <a:lnTo>
                    <a:pt x="876282" y="796183"/>
                  </a:lnTo>
                  <a:lnTo>
                    <a:pt x="87628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1561" y="4311065"/>
              <a:ext cx="876300" cy="796290"/>
            </a:xfrm>
            <a:custGeom>
              <a:avLst/>
              <a:gdLst/>
              <a:ahLst/>
              <a:cxnLst/>
              <a:rect l="l" t="t" r="r" b="b"/>
              <a:pathLst>
                <a:path w="876300" h="796289">
                  <a:moveTo>
                    <a:pt x="0" y="0"/>
                  </a:moveTo>
                  <a:lnTo>
                    <a:pt x="876282" y="0"/>
                  </a:lnTo>
                  <a:lnTo>
                    <a:pt x="876282" y="796184"/>
                  </a:lnTo>
                  <a:lnTo>
                    <a:pt x="0" y="796184"/>
                  </a:lnTo>
                  <a:lnTo>
                    <a:pt x="0" y="0"/>
                  </a:lnTo>
                  <a:close/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30302" y="4719035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13432" y="0"/>
                  </a:lnTo>
                  <a:lnTo>
                    <a:pt x="970700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4781" y="4654559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8953" y="0"/>
                  </a:moveTo>
                  <a:lnTo>
                    <a:pt x="0" y="64476"/>
                  </a:lnTo>
                  <a:lnTo>
                    <a:pt x="128953" y="128954"/>
                  </a:lnTo>
                  <a:lnTo>
                    <a:pt x="12895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1767" y="3721616"/>
              <a:ext cx="963930" cy="760095"/>
            </a:xfrm>
            <a:custGeom>
              <a:avLst/>
              <a:gdLst/>
              <a:ahLst/>
              <a:cxnLst/>
              <a:rect l="l" t="t" r="r" b="b"/>
              <a:pathLst>
                <a:path w="963929" h="760095">
                  <a:moveTo>
                    <a:pt x="0" y="760034"/>
                  </a:moveTo>
                  <a:lnTo>
                    <a:pt x="10547" y="751716"/>
                  </a:lnTo>
                  <a:lnTo>
                    <a:pt x="963693" y="0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31061" y="4422706"/>
              <a:ext cx="141605" cy="130810"/>
            </a:xfrm>
            <a:custGeom>
              <a:avLst/>
              <a:gdLst/>
              <a:ahLst/>
              <a:cxnLst/>
              <a:rect l="l" t="t" r="r" b="b"/>
              <a:pathLst>
                <a:path w="141604" h="130810">
                  <a:moveTo>
                    <a:pt x="61325" y="0"/>
                  </a:moveTo>
                  <a:lnTo>
                    <a:pt x="0" y="130481"/>
                  </a:lnTo>
                  <a:lnTo>
                    <a:pt x="141182" y="101253"/>
                  </a:lnTo>
                  <a:lnTo>
                    <a:pt x="6132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310868" y="0"/>
                  </a:moveTo>
                  <a:lnTo>
                    <a:pt x="0" y="10855"/>
                  </a:lnTo>
                  <a:lnTo>
                    <a:pt x="11907" y="351866"/>
                  </a:lnTo>
                  <a:lnTo>
                    <a:pt x="322775" y="341010"/>
                  </a:lnTo>
                  <a:lnTo>
                    <a:pt x="31086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96346" y="4466041"/>
              <a:ext cx="323215" cy="352425"/>
            </a:xfrm>
            <a:custGeom>
              <a:avLst/>
              <a:gdLst/>
              <a:ahLst/>
              <a:cxnLst/>
              <a:rect l="l" t="t" r="r" b="b"/>
              <a:pathLst>
                <a:path w="323215" h="352425">
                  <a:moveTo>
                    <a:pt x="0" y="10855"/>
                  </a:moveTo>
                  <a:lnTo>
                    <a:pt x="310868" y="0"/>
                  </a:lnTo>
                  <a:lnTo>
                    <a:pt x="322776" y="341009"/>
                  </a:lnTo>
                  <a:lnTo>
                    <a:pt x="11908" y="351865"/>
                  </a:lnTo>
                  <a:lnTo>
                    <a:pt x="0" y="10855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20676" y="4654144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5" h="5714">
                  <a:moveTo>
                    <a:pt x="81861" y="0"/>
                  </a:moveTo>
                  <a:lnTo>
                    <a:pt x="13401" y="4659"/>
                  </a:lnTo>
                  <a:lnTo>
                    <a:pt x="0" y="5571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5422" y="4594475"/>
              <a:ext cx="133350" cy="128905"/>
            </a:xfrm>
            <a:custGeom>
              <a:avLst/>
              <a:gdLst/>
              <a:ahLst/>
              <a:cxnLst/>
              <a:rect l="l" t="t" r="r" b="b"/>
              <a:pathLst>
                <a:path w="133350" h="128904">
                  <a:moveTo>
                    <a:pt x="124277" y="0"/>
                  </a:moveTo>
                  <a:lnTo>
                    <a:pt x="0" y="73084"/>
                  </a:lnTo>
                  <a:lnTo>
                    <a:pt x="133033" y="128657"/>
                  </a:lnTo>
                  <a:lnTo>
                    <a:pt x="124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0488" y="4801154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0"/>
                  </a:moveTo>
                  <a:lnTo>
                    <a:pt x="5487" y="3872"/>
                  </a:lnTo>
                  <a:lnTo>
                    <a:pt x="584294" y="412389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30128" y="4758552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0" y="0"/>
                  </a:moveTo>
                  <a:lnTo>
                    <a:pt x="42611" y="79397"/>
                  </a:lnTo>
                  <a:lnTo>
                    <a:pt x="89085" y="13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19817" y="4698816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0"/>
                  </a:moveTo>
                  <a:lnTo>
                    <a:pt x="6434" y="1924"/>
                  </a:lnTo>
                  <a:lnTo>
                    <a:pt x="685173" y="20494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49035" y="4662133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88765" y="0"/>
                  </a:moveTo>
                  <a:lnTo>
                    <a:pt x="0" y="15511"/>
                  </a:lnTo>
                  <a:lnTo>
                    <a:pt x="65669" y="77215"/>
                  </a:lnTo>
                  <a:lnTo>
                    <a:pt x="8876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3072" y="4105616"/>
              <a:ext cx="584835" cy="412750"/>
            </a:xfrm>
            <a:custGeom>
              <a:avLst/>
              <a:gdLst/>
              <a:ahLst/>
              <a:cxnLst/>
              <a:rect l="l" t="t" r="r" b="b"/>
              <a:pathLst>
                <a:path w="584834" h="412750">
                  <a:moveTo>
                    <a:pt x="0" y="412389"/>
                  </a:moveTo>
                  <a:lnTo>
                    <a:pt x="5487" y="408516"/>
                  </a:lnTo>
                  <a:lnTo>
                    <a:pt x="584294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32712" y="4481210"/>
              <a:ext cx="89535" cy="80010"/>
            </a:xfrm>
            <a:custGeom>
              <a:avLst/>
              <a:gdLst/>
              <a:ahLst/>
              <a:cxnLst/>
              <a:rect l="l" t="t" r="r" b="b"/>
              <a:pathLst>
                <a:path w="89534" h="80010">
                  <a:moveTo>
                    <a:pt x="42609" y="0"/>
                  </a:moveTo>
                  <a:lnTo>
                    <a:pt x="0" y="79397"/>
                  </a:lnTo>
                  <a:lnTo>
                    <a:pt x="89084" y="65846"/>
                  </a:lnTo>
                  <a:lnTo>
                    <a:pt x="4260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2402" y="4415399"/>
              <a:ext cx="685800" cy="205104"/>
            </a:xfrm>
            <a:custGeom>
              <a:avLst/>
              <a:gdLst/>
              <a:ahLst/>
              <a:cxnLst/>
              <a:rect l="l" t="t" r="r" b="b"/>
              <a:pathLst>
                <a:path w="685800" h="205104">
                  <a:moveTo>
                    <a:pt x="0" y="204945"/>
                  </a:moveTo>
                  <a:lnTo>
                    <a:pt x="6434" y="203020"/>
                  </a:lnTo>
                  <a:lnTo>
                    <a:pt x="685173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51621" y="4579811"/>
              <a:ext cx="88900" cy="77470"/>
            </a:xfrm>
            <a:custGeom>
              <a:avLst/>
              <a:gdLst/>
              <a:ahLst/>
              <a:cxnLst/>
              <a:rect l="l" t="t" r="r" b="b"/>
              <a:pathLst>
                <a:path w="88900" h="77470">
                  <a:moveTo>
                    <a:pt x="65667" y="0"/>
                  </a:moveTo>
                  <a:lnTo>
                    <a:pt x="0" y="61704"/>
                  </a:lnTo>
                  <a:lnTo>
                    <a:pt x="88765" y="77214"/>
                  </a:lnTo>
                  <a:lnTo>
                    <a:pt x="6566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66685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299008" y="0"/>
                  </a:moveTo>
                  <a:lnTo>
                    <a:pt x="0" y="85738"/>
                  </a:lnTo>
                  <a:lnTo>
                    <a:pt x="94053" y="413738"/>
                  </a:lnTo>
                  <a:lnTo>
                    <a:pt x="393059" y="327999"/>
                  </a:lnTo>
                  <a:lnTo>
                    <a:pt x="29900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66686" y="3254409"/>
              <a:ext cx="393065" cy="414020"/>
            </a:xfrm>
            <a:custGeom>
              <a:avLst/>
              <a:gdLst/>
              <a:ahLst/>
              <a:cxnLst/>
              <a:rect l="l" t="t" r="r" b="b"/>
              <a:pathLst>
                <a:path w="393065" h="414020">
                  <a:moveTo>
                    <a:pt x="0" y="85739"/>
                  </a:moveTo>
                  <a:lnTo>
                    <a:pt x="299008" y="0"/>
                  </a:lnTo>
                  <a:lnTo>
                    <a:pt x="393060" y="327998"/>
                  </a:lnTo>
                  <a:lnTo>
                    <a:pt x="94052" y="413738"/>
                  </a:lnTo>
                  <a:lnTo>
                    <a:pt x="0" y="85739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99077" y="3061364"/>
              <a:ext cx="751840" cy="290830"/>
            </a:xfrm>
            <a:custGeom>
              <a:avLst/>
              <a:gdLst/>
              <a:ahLst/>
              <a:cxnLst/>
              <a:rect l="l" t="t" r="r" b="b"/>
              <a:pathLst>
                <a:path w="751840" h="290829">
                  <a:moveTo>
                    <a:pt x="0" y="290642"/>
                  </a:moveTo>
                  <a:lnTo>
                    <a:pt x="6264" y="288220"/>
                  </a:lnTo>
                  <a:lnTo>
                    <a:pt x="751708" y="0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0168" y="3311997"/>
              <a:ext cx="90170" cy="75565"/>
            </a:xfrm>
            <a:custGeom>
              <a:avLst/>
              <a:gdLst/>
              <a:ahLst/>
              <a:cxnLst/>
              <a:rect l="l" t="t" r="r" b="b"/>
              <a:pathLst>
                <a:path w="90170" h="75564">
                  <a:moveTo>
                    <a:pt x="60639" y="0"/>
                  </a:moveTo>
                  <a:lnTo>
                    <a:pt x="0" y="66652"/>
                  </a:lnTo>
                  <a:lnTo>
                    <a:pt x="89706" y="75173"/>
                  </a:lnTo>
                  <a:lnTo>
                    <a:pt x="6063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7489" y="3510633"/>
              <a:ext cx="78105" cy="25400"/>
            </a:xfrm>
            <a:custGeom>
              <a:avLst/>
              <a:gdLst/>
              <a:ahLst/>
              <a:cxnLst/>
              <a:rect l="l" t="t" r="r" b="b"/>
              <a:pathLst>
                <a:path w="78104" h="25400">
                  <a:moveTo>
                    <a:pt x="78082" y="0"/>
                  </a:moveTo>
                  <a:lnTo>
                    <a:pt x="12782" y="21082"/>
                  </a:lnTo>
                  <a:lnTo>
                    <a:pt x="0" y="25209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27556" y="3470357"/>
              <a:ext cx="142875" cy="123189"/>
            </a:xfrm>
            <a:custGeom>
              <a:avLst/>
              <a:gdLst/>
              <a:ahLst/>
              <a:cxnLst/>
              <a:rect l="l" t="t" r="r" b="b"/>
              <a:pathLst>
                <a:path w="142875" h="123189">
                  <a:moveTo>
                    <a:pt x="102906" y="0"/>
                  </a:moveTo>
                  <a:lnTo>
                    <a:pt x="0" y="100978"/>
                  </a:lnTo>
                  <a:lnTo>
                    <a:pt x="142527" y="122717"/>
                  </a:lnTo>
                  <a:lnTo>
                    <a:pt x="102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19413" y="4929848"/>
              <a:ext cx="865505" cy="728980"/>
            </a:xfrm>
            <a:custGeom>
              <a:avLst/>
              <a:gdLst/>
              <a:ahLst/>
              <a:cxnLst/>
              <a:rect l="l" t="t" r="r" b="b"/>
              <a:pathLst>
                <a:path w="865504" h="728979">
                  <a:moveTo>
                    <a:pt x="0" y="0"/>
                  </a:moveTo>
                  <a:lnTo>
                    <a:pt x="10273" y="8654"/>
                  </a:lnTo>
                  <a:lnTo>
                    <a:pt x="864975" y="728624"/>
                  </a:lnTo>
                </a:path>
              </a:pathLst>
            </a:custGeom>
            <a:ln w="26865">
              <a:solidFill>
                <a:srgbClr val="53585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1061" y="4855423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4">
                  <a:moveTo>
                    <a:pt x="0" y="0"/>
                  </a:moveTo>
                  <a:lnTo>
                    <a:pt x="57086" y="132392"/>
                  </a:lnTo>
                  <a:lnTo>
                    <a:pt x="140164" y="33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90336" y="5581203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7" y="0"/>
                  </a:moveTo>
                  <a:lnTo>
                    <a:pt x="0" y="331793"/>
                  </a:lnTo>
                  <a:lnTo>
                    <a:pt x="302467" y="404393"/>
                  </a:lnTo>
                  <a:lnTo>
                    <a:pt x="382104" y="72599"/>
                  </a:lnTo>
                  <a:lnTo>
                    <a:pt x="7963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90335" y="5581202"/>
              <a:ext cx="382270" cy="404495"/>
            </a:xfrm>
            <a:custGeom>
              <a:avLst/>
              <a:gdLst/>
              <a:ahLst/>
              <a:cxnLst/>
              <a:rect l="l" t="t" r="r" b="b"/>
              <a:pathLst>
                <a:path w="382270" h="404495">
                  <a:moveTo>
                    <a:pt x="79638" y="0"/>
                  </a:moveTo>
                  <a:lnTo>
                    <a:pt x="382105" y="72599"/>
                  </a:lnTo>
                  <a:lnTo>
                    <a:pt x="302466" y="404392"/>
                  </a:lnTo>
                  <a:lnTo>
                    <a:pt x="0" y="331793"/>
                  </a:lnTo>
                  <a:lnTo>
                    <a:pt x="79638" y="0"/>
                  </a:lnTo>
                </a:path>
              </a:pathLst>
            </a:custGeom>
            <a:ln w="3358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07217" y="5847368"/>
              <a:ext cx="653415" cy="157480"/>
            </a:xfrm>
            <a:custGeom>
              <a:avLst/>
              <a:gdLst/>
              <a:ahLst/>
              <a:cxnLst/>
              <a:rect l="l" t="t" r="r" b="b"/>
              <a:pathLst>
                <a:path w="653415" h="157479">
                  <a:moveTo>
                    <a:pt x="0" y="0"/>
                  </a:moveTo>
                  <a:lnTo>
                    <a:pt x="6530" y="1570"/>
                  </a:lnTo>
                  <a:lnTo>
                    <a:pt x="653344" y="157081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5384" y="5809757"/>
              <a:ext cx="88265" cy="78740"/>
            </a:xfrm>
            <a:custGeom>
              <a:avLst/>
              <a:gdLst/>
              <a:ahLst/>
              <a:cxnLst/>
              <a:rect l="l" t="t" r="r" b="b"/>
              <a:pathLst>
                <a:path w="88265" h="78739">
                  <a:moveTo>
                    <a:pt x="87783" y="0"/>
                  </a:moveTo>
                  <a:lnTo>
                    <a:pt x="0" y="20340"/>
                  </a:lnTo>
                  <a:lnTo>
                    <a:pt x="68943" y="78363"/>
                  </a:lnTo>
                  <a:lnTo>
                    <a:pt x="8778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48206" y="5737155"/>
              <a:ext cx="80645" cy="16510"/>
            </a:xfrm>
            <a:custGeom>
              <a:avLst/>
              <a:gdLst/>
              <a:ahLst/>
              <a:cxnLst/>
              <a:rect l="l" t="t" r="r" b="b"/>
              <a:pathLst>
                <a:path w="80645" h="16510">
                  <a:moveTo>
                    <a:pt x="80373" y="16503"/>
                  </a:moveTo>
                  <a:lnTo>
                    <a:pt x="13158" y="2701"/>
                  </a:lnTo>
                  <a:lnTo>
                    <a:pt x="0" y="0"/>
                  </a:lnTo>
                </a:path>
              </a:pathLst>
            </a:custGeom>
            <a:ln w="268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35046" y="5676698"/>
              <a:ext cx="139700" cy="126364"/>
            </a:xfrm>
            <a:custGeom>
              <a:avLst/>
              <a:gdLst/>
              <a:ahLst/>
              <a:cxnLst/>
              <a:rect l="l" t="t" r="r" b="b"/>
              <a:pathLst>
                <a:path w="139700" h="126364">
                  <a:moveTo>
                    <a:pt x="139287" y="0"/>
                  </a:moveTo>
                  <a:lnTo>
                    <a:pt x="0" y="37221"/>
                  </a:lnTo>
                  <a:lnTo>
                    <a:pt x="113348" y="126318"/>
                  </a:lnTo>
                  <a:lnTo>
                    <a:pt x="139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27442" y="4604333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20" y="0"/>
                  </a:moveTo>
                  <a:lnTo>
                    <a:pt x="115050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1"/>
                  </a:lnTo>
                  <a:lnTo>
                    <a:pt x="38732" y="232907"/>
                  </a:lnTo>
                  <a:lnTo>
                    <a:pt x="74484" y="258660"/>
                  </a:lnTo>
                  <a:lnTo>
                    <a:pt x="115050" y="271536"/>
                  </a:lnTo>
                  <a:lnTo>
                    <a:pt x="157220" y="271536"/>
                  </a:lnTo>
                  <a:lnTo>
                    <a:pt x="197785" y="258660"/>
                  </a:lnTo>
                  <a:lnTo>
                    <a:pt x="233537" y="232907"/>
                  </a:lnTo>
                  <a:lnTo>
                    <a:pt x="259358" y="197251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8" y="74283"/>
                  </a:lnTo>
                  <a:lnTo>
                    <a:pt x="233537" y="38626"/>
                  </a:lnTo>
                  <a:lnTo>
                    <a:pt x="197785" y="12875"/>
                  </a:lnTo>
                  <a:lnTo>
                    <a:pt x="157220" y="0"/>
                  </a:lnTo>
                  <a:close/>
                </a:path>
              </a:pathLst>
            </a:custGeom>
            <a:solidFill>
              <a:srgbClr val="C3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619789" y="3661499"/>
            <a:ext cx="1714500" cy="1795780"/>
            <a:chOff x="1095789" y="3661499"/>
            <a:chExt cx="1714500" cy="1795780"/>
          </a:xfrm>
        </p:grpSpPr>
        <p:sp>
          <p:nvSpPr>
            <p:cNvPr id="41" name="object 41"/>
            <p:cNvSpPr/>
            <p:nvPr/>
          </p:nvSpPr>
          <p:spPr>
            <a:xfrm>
              <a:off x="1189913" y="3661511"/>
              <a:ext cx="1620520" cy="1795780"/>
            </a:xfrm>
            <a:custGeom>
              <a:avLst/>
              <a:gdLst/>
              <a:ahLst/>
              <a:cxnLst/>
              <a:rect l="l" t="t" r="r" b="b"/>
              <a:pathLst>
                <a:path w="1620520" h="1795779">
                  <a:moveTo>
                    <a:pt x="1514957" y="767956"/>
                  </a:moveTo>
                  <a:lnTo>
                    <a:pt x="1494472" y="766292"/>
                  </a:lnTo>
                  <a:lnTo>
                    <a:pt x="1505572" y="749465"/>
                  </a:lnTo>
                  <a:lnTo>
                    <a:pt x="1494358" y="742073"/>
                  </a:lnTo>
                  <a:lnTo>
                    <a:pt x="1479207" y="765048"/>
                  </a:lnTo>
                  <a:lnTo>
                    <a:pt x="1454365" y="763028"/>
                  </a:lnTo>
                  <a:lnTo>
                    <a:pt x="1134135" y="0"/>
                  </a:lnTo>
                  <a:lnTo>
                    <a:pt x="1121752" y="5194"/>
                  </a:lnTo>
                  <a:lnTo>
                    <a:pt x="1439265" y="761809"/>
                  </a:lnTo>
                  <a:lnTo>
                    <a:pt x="1092" y="644702"/>
                  </a:lnTo>
                  <a:lnTo>
                    <a:pt x="0" y="658101"/>
                  </a:lnTo>
                  <a:lnTo>
                    <a:pt x="1445120" y="775754"/>
                  </a:lnTo>
                  <a:lnTo>
                    <a:pt x="1445971" y="777748"/>
                  </a:lnTo>
                  <a:lnTo>
                    <a:pt x="1449819" y="776135"/>
                  </a:lnTo>
                  <a:lnTo>
                    <a:pt x="1470787" y="777836"/>
                  </a:lnTo>
                  <a:lnTo>
                    <a:pt x="818540" y="1767471"/>
                  </a:lnTo>
                  <a:lnTo>
                    <a:pt x="829754" y="1774863"/>
                  </a:lnTo>
                  <a:lnTo>
                    <a:pt x="1486052" y="779081"/>
                  </a:lnTo>
                  <a:lnTo>
                    <a:pt x="1513865" y="781342"/>
                  </a:lnTo>
                  <a:lnTo>
                    <a:pt x="1514957" y="767956"/>
                  </a:lnTo>
                  <a:close/>
                </a:path>
                <a:path w="1620520" h="1795779">
                  <a:moveTo>
                    <a:pt x="1620164" y="1355572"/>
                  </a:moveTo>
                  <a:lnTo>
                    <a:pt x="1612988" y="1344218"/>
                  </a:lnTo>
                  <a:lnTo>
                    <a:pt x="917168" y="1783981"/>
                  </a:lnTo>
                  <a:lnTo>
                    <a:pt x="924344" y="1795335"/>
                  </a:lnTo>
                  <a:lnTo>
                    <a:pt x="1620164" y="13555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4940" y="3686809"/>
              <a:ext cx="1270" cy="344805"/>
            </a:xfrm>
            <a:custGeom>
              <a:avLst/>
              <a:gdLst/>
              <a:ahLst/>
              <a:cxnLst/>
              <a:rect l="l" t="t" r="r" b="b"/>
              <a:pathLst>
                <a:path w="1269" h="344804">
                  <a:moveTo>
                    <a:pt x="0" y="0"/>
                  </a:moveTo>
                  <a:lnTo>
                    <a:pt x="1147" y="338007"/>
                  </a:lnTo>
                  <a:lnTo>
                    <a:pt x="1169" y="344723"/>
                  </a:lnTo>
                </a:path>
              </a:pathLst>
            </a:custGeom>
            <a:ln w="13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5789" y="4024679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4" h="81279">
                  <a:moveTo>
                    <a:pt x="80595" y="0"/>
                  </a:moveTo>
                  <a:lnTo>
                    <a:pt x="0" y="273"/>
                  </a:lnTo>
                  <a:lnTo>
                    <a:pt x="40571" y="80732"/>
                  </a:lnTo>
                  <a:lnTo>
                    <a:pt x="80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05970" y="5874246"/>
            <a:ext cx="107251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b="1" spc="20" dirty="0">
                <a:latin typeface="Arial"/>
                <a:cs typeface="Arial"/>
              </a:rPr>
              <a:t>INPUT</a:t>
            </a:r>
            <a:r>
              <a:rPr sz="1150" b="1" spc="10" dirty="0">
                <a:latin typeface="Arial"/>
                <a:cs typeface="Arial"/>
              </a:rPr>
              <a:t> </a:t>
            </a:r>
            <a:r>
              <a:rPr sz="1150" b="1" spc="25" dirty="0">
                <a:latin typeface="Arial"/>
                <a:cs typeface="Arial"/>
              </a:rPr>
              <a:t>GRAPH</a:t>
            </a:r>
            <a:endParaRPr sz="1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07469" y="3456357"/>
            <a:ext cx="106743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spc="-40" dirty="0">
                <a:latin typeface="Arial"/>
                <a:cs typeface="Arial"/>
              </a:rPr>
              <a:t>TARGET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5" dirty="0">
                <a:latin typeface="Arial"/>
                <a:cs typeface="Arial"/>
              </a:rPr>
              <a:t>NODE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92386" y="3472733"/>
            <a:ext cx="1249045" cy="822325"/>
            <a:chOff x="1168385" y="3472732"/>
            <a:chExt cx="1249045" cy="822325"/>
          </a:xfrm>
        </p:grpSpPr>
        <p:sp>
          <p:nvSpPr>
            <p:cNvPr id="47" name="object 47"/>
            <p:cNvSpPr/>
            <p:nvPr/>
          </p:nvSpPr>
          <p:spPr>
            <a:xfrm>
              <a:off x="1168385" y="3642864"/>
              <a:ext cx="1108710" cy="652145"/>
            </a:xfrm>
            <a:custGeom>
              <a:avLst/>
              <a:gdLst/>
              <a:ahLst/>
              <a:cxnLst/>
              <a:rect l="l" t="t" r="r" b="b"/>
              <a:pathLst>
                <a:path w="1108710" h="652145">
                  <a:moveTo>
                    <a:pt x="0" y="640342"/>
                  </a:moveTo>
                  <a:lnTo>
                    <a:pt x="1101547" y="0"/>
                  </a:lnTo>
                  <a:lnTo>
                    <a:pt x="1108298" y="11613"/>
                  </a:lnTo>
                  <a:lnTo>
                    <a:pt x="6750" y="651955"/>
                  </a:lnTo>
                  <a:lnTo>
                    <a:pt x="0" y="64034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44956" y="347273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20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1"/>
                  </a:lnTo>
                  <a:lnTo>
                    <a:pt x="38732" y="232907"/>
                  </a:lnTo>
                  <a:lnTo>
                    <a:pt x="74484" y="258659"/>
                  </a:lnTo>
                  <a:lnTo>
                    <a:pt x="115049" y="271535"/>
                  </a:lnTo>
                  <a:lnTo>
                    <a:pt x="157220" y="271535"/>
                  </a:lnTo>
                  <a:lnTo>
                    <a:pt x="197785" y="258659"/>
                  </a:lnTo>
                  <a:lnTo>
                    <a:pt x="233538" y="232907"/>
                  </a:lnTo>
                  <a:lnTo>
                    <a:pt x="259359" y="197251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2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746259" y="344561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233424" y="4370179"/>
            <a:ext cx="465455" cy="955040"/>
            <a:chOff x="709423" y="4370179"/>
            <a:chExt cx="465455" cy="955040"/>
          </a:xfrm>
        </p:grpSpPr>
        <p:sp>
          <p:nvSpPr>
            <p:cNvPr id="51" name="object 51"/>
            <p:cNvSpPr/>
            <p:nvPr/>
          </p:nvSpPr>
          <p:spPr>
            <a:xfrm>
              <a:off x="764765" y="4370179"/>
              <a:ext cx="409575" cy="883919"/>
            </a:xfrm>
            <a:custGeom>
              <a:avLst/>
              <a:gdLst/>
              <a:ahLst/>
              <a:cxnLst/>
              <a:rect l="l" t="t" r="r" b="b"/>
              <a:pathLst>
                <a:path w="409575" h="883920">
                  <a:moveTo>
                    <a:pt x="0" y="878165"/>
                  </a:moveTo>
                  <a:lnTo>
                    <a:pt x="397314" y="0"/>
                  </a:lnTo>
                  <a:lnTo>
                    <a:pt x="409552" y="5537"/>
                  </a:lnTo>
                  <a:lnTo>
                    <a:pt x="12238" y="883703"/>
                  </a:lnTo>
                  <a:lnTo>
                    <a:pt x="0" y="8781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9423" y="5053222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7" y="232908"/>
                  </a:lnTo>
                  <a:lnTo>
                    <a:pt x="259358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8" y="74283"/>
                  </a:lnTo>
                  <a:lnTo>
                    <a:pt x="233537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308959" y="5030672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93461" y="532775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7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4" y="258660"/>
                </a:lnTo>
                <a:lnTo>
                  <a:pt x="115049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8"/>
                </a:lnTo>
                <a:lnTo>
                  <a:pt x="259359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9" y="74283"/>
                </a:lnTo>
                <a:lnTo>
                  <a:pt x="233537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464172" y="53127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224077" y="4495376"/>
            <a:ext cx="335280" cy="584835"/>
            <a:chOff x="2700077" y="4495375"/>
            <a:chExt cx="335280" cy="584835"/>
          </a:xfrm>
        </p:grpSpPr>
        <p:sp>
          <p:nvSpPr>
            <p:cNvPr id="57" name="object 57"/>
            <p:cNvSpPr/>
            <p:nvPr/>
          </p:nvSpPr>
          <p:spPr>
            <a:xfrm>
              <a:off x="2700077" y="4495375"/>
              <a:ext cx="215265" cy="428625"/>
            </a:xfrm>
            <a:custGeom>
              <a:avLst/>
              <a:gdLst/>
              <a:ahLst/>
              <a:cxnLst/>
              <a:rect l="l" t="t" r="r" b="b"/>
              <a:pathLst>
                <a:path w="215264" h="428625">
                  <a:moveTo>
                    <a:pt x="202642" y="428194"/>
                  </a:moveTo>
                  <a:lnTo>
                    <a:pt x="0" y="5810"/>
                  </a:lnTo>
                  <a:lnTo>
                    <a:pt x="12111" y="0"/>
                  </a:lnTo>
                  <a:lnTo>
                    <a:pt x="214753" y="422384"/>
                  </a:lnTo>
                  <a:lnTo>
                    <a:pt x="202642" y="42819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63020" y="4808295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4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8"/>
                  </a:lnTo>
                  <a:lnTo>
                    <a:pt x="74483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4" y="258660"/>
                  </a:lnTo>
                  <a:lnTo>
                    <a:pt x="233536" y="232908"/>
                  </a:lnTo>
                  <a:lnTo>
                    <a:pt x="259357" y="197252"/>
                  </a:lnTo>
                  <a:lnTo>
                    <a:pt x="272268" y="156796"/>
                  </a:lnTo>
                  <a:lnTo>
                    <a:pt x="272268" y="114740"/>
                  </a:lnTo>
                  <a:lnTo>
                    <a:pt x="259357" y="74283"/>
                  </a:lnTo>
                  <a:lnTo>
                    <a:pt x="233536" y="38627"/>
                  </a:lnTo>
                  <a:lnTo>
                    <a:pt x="197784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350732" y="47888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44674" y="4285482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4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5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9" y="156795"/>
                </a:lnTo>
                <a:lnTo>
                  <a:pt x="272269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108943" y="4265007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22360" y="457396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69551" y="3459378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7" y="232909"/>
                </a:lnTo>
                <a:lnTo>
                  <a:pt x="259358" y="197253"/>
                </a:lnTo>
                <a:lnTo>
                  <a:pt x="272269" y="156797"/>
                </a:lnTo>
                <a:lnTo>
                  <a:pt x="272269" y="114740"/>
                </a:lnTo>
                <a:lnTo>
                  <a:pt x="259358" y="74284"/>
                </a:lnTo>
                <a:lnTo>
                  <a:pt x="233537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541740" y="3432179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429670" y="45385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5" y="12875"/>
                </a:lnTo>
                <a:lnTo>
                  <a:pt x="38733" y="38627"/>
                </a:lnTo>
                <a:lnTo>
                  <a:pt x="12911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1" y="197252"/>
                </a:lnTo>
                <a:lnTo>
                  <a:pt x="38733" y="232908"/>
                </a:lnTo>
                <a:lnTo>
                  <a:pt x="74485" y="258660"/>
                </a:lnTo>
                <a:lnTo>
                  <a:pt x="115050" y="271535"/>
                </a:lnTo>
                <a:lnTo>
                  <a:pt x="157220" y="271535"/>
                </a:lnTo>
                <a:lnTo>
                  <a:pt x="197785" y="258660"/>
                </a:lnTo>
                <a:lnTo>
                  <a:pt x="233538" y="232908"/>
                </a:lnTo>
                <a:lnTo>
                  <a:pt x="259359" y="197252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7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488009" y="452022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359327" y="554220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1" y="232908"/>
                </a:lnTo>
                <a:lnTo>
                  <a:pt x="74483" y="258660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0"/>
                </a:lnTo>
                <a:lnTo>
                  <a:pt x="233536" y="232908"/>
                </a:lnTo>
                <a:lnTo>
                  <a:pt x="259357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7" y="74283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434279" y="552768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D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543121" y="4176829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9" y="197253"/>
                </a:lnTo>
                <a:lnTo>
                  <a:pt x="272269" y="156797"/>
                </a:lnTo>
                <a:lnTo>
                  <a:pt x="272269" y="114740"/>
                </a:lnTo>
                <a:lnTo>
                  <a:pt x="259359" y="74284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604478" y="4144113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270609" y="3440225"/>
            <a:ext cx="877569" cy="2697480"/>
            <a:chOff x="7746608" y="3440225"/>
            <a:chExt cx="877569" cy="2697480"/>
          </a:xfrm>
        </p:grpSpPr>
        <p:sp>
          <p:nvSpPr>
            <p:cNvPr id="72" name="object 72"/>
            <p:cNvSpPr/>
            <p:nvPr/>
          </p:nvSpPr>
          <p:spPr>
            <a:xfrm>
              <a:off x="7820174" y="3479733"/>
              <a:ext cx="796925" cy="73660"/>
            </a:xfrm>
            <a:custGeom>
              <a:avLst/>
              <a:gdLst/>
              <a:ahLst/>
              <a:cxnLst/>
              <a:rect l="l" t="t" r="r" b="b"/>
              <a:pathLst>
                <a:path w="796925" h="73660">
                  <a:moveTo>
                    <a:pt x="0" y="0"/>
                  </a:moveTo>
                  <a:lnTo>
                    <a:pt x="6687" y="618"/>
                  </a:lnTo>
                  <a:lnTo>
                    <a:pt x="796528" y="73655"/>
                  </a:lnTo>
                </a:path>
              </a:pathLst>
            </a:custGeom>
            <a:ln w="13432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46608" y="3440225"/>
              <a:ext cx="84455" cy="80645"/>
            </a:xfrm>
            <a:custGeom>
              <a:avLst/>
              <a:gdLst/>
              <a:ahLst/>
              <a:cxnLst/>
              <a:rect l="l" t="t" r="r" b="b"/>
              <a:pathLst>
                <a:path w="84454" h="80645">
                  <a:moveTo>
                    <a:pt x="83963" y="0"/>
                  </a:moveTo>
                  <a:lnTo>
                    <a:pt x="0" y="32705"/>
                  </a:lnTo>
                  <a:lnTo>
                    <a:pt x="76542" y="80252"/>
                  </a:lnTo>
                  <a:lnTo>
                    <a:pt x="8396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269048" y="5865993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7"/>
                  </a:lnTo>
                  <a:lnTo>
                    <a:pt x="12910" y="74283"/>
                  </a:lnTo>
                  <a:lnTo>
                    <a:pt x="0" y="114740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6"/>
                  </a:lnTo>
                  <a:lnTo>
                    <a:pt x="272269" y="114740"/>
                  </a:lnTo>
                  <a:lnTo>
                    <a:pt x="259359" y="74283"/>
                  </a:lnTo>
                  <a:lnTo>
                    <a:pt x="233538" y="38627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397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858147" y="5836635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942272" y="2976641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80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7" y="232909"/>
                </a:lnTo>
                <a:lnTo>
                  <a:pt x="259358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005907" y="2948601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948831" y="341484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20" y="0"/>
                </a:moveTo>
                <a:lnTo>
                  <a:pt x="115050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40"/>
                </a:lnTo>
                <a:lnTo>
                  <a:pt x="0" y="156796"/>
                </a:lnTo>
                <a:lnTo>
                  <a:pt x="12910" y="197253"/>
                </a:lnTo>
                <a:lnTo>
                  <a:pt x="38732" y="232909"/>
                </a:lnTo>
                <a:lnTo>
                  <a:pt x="74484" y="258660"/>
                </a:lnTo>
                <a:lnTo>
                  <a:pt x="115050" y="271536"/>
                </a:lnTo>
                <a:lnTo>
                  <a:pt x="157220" y="271536"/>
                </a:lnTo>
                <a:lnTo>
                  <a:pt x="197785" y="258660"/>
                </a:lnTo>
                <a:lnTo>
                  <a:pt x="233538" y="232909"/>
                </a:lnTo>
                <a:lnTo>
                  <a:pt x="259359" y="197253"/>
                </a:lnTo>
                <a:lnTo>
                  <a:pt x="272269" y="156796"/>
                </a:lnTo>
                <a:lnTo>
                  <a:pt x="272269" y="114740"/>
                </a:lnTo>
                <a:lnTo>
                  <a:pt x="259359" y="74283"/>
                </a:lnTo>
                <a:lnTo>
                  <a:pt x="233538" y="38626"/>
                </a:lnTo>
                <a:lnTo>
                  <a:pt x="197785" y="12875"/>
                </a:lnTo>
                <a:lnTo>
                  <a:pt x="157220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005907" y="3391880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C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763581" y="5070720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4" y="12875"/>
                </a:lnTo>
                <a:lnTo>
                  <a:pt x="38732" y="38626"/>
                </a:lnTo>
                <a:lnTo>
                  <a:pt x="12910" y="74283"/>
                </a:lnTo>
                <a:lnTo>
                  <a:pt x="0" y="114739"/>
                </a:lnTo>
                <a:lnTo>
                  <a:pt x="0" y="156796"/>
                </a:lnTo>
                <a:lnTo>
                  <a:pt x="12910" y="197252"/>
                </a:lnTo>
                <a:lnTo>
                  <a:pt x="38732" y="232909"/>
                </a:lnTo>
                <a:lnTo>
                  <a:pt x="74484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5" y="258661"/>
                </a:lnTo>
                <a:lnTo>
                  <a:pt x="233537" y="232909"/>
                </a:lnTo>
                <a:lnTo>
                  <a:pt x="259358" y="197252"/>
                </a:lnTo>
                <a:lnTo>
                  <a:pt x="272268" y="156796"/>
                </a:lnTo>
                <a:lnTo>
                  <a:pt x="272268" y="114739"/>
                </a:lnTo>
                <a:lnTo>
                  <a:pt x="259358" y="74283"/>
                </a:lnTo>
                <a:lnTo>
                  <a:pt x="233537" y="38626"/>
                </a:lnTo>
                <a:lnTo>
                  <a:pt x="197785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9831282" y="5057538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F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887190" y="4290907"/>
            <a:ext cx="289560" cy="713740"/>
            <a:chOff x="8363190" y="4290907"/>
            <a:chExt cx="289560" cy="713740"/>
          </a:xfrm>
        </p:grpSpPr>
        <p:sp>
          <p:nvSpPr>
            <p:cNvPr id="83" name="object 83"/>
            <p:cNvSpPr/>
            <p:nvPr/>
          </p:nvSpPr>
          <p:spPr>
            <a:xfrm>
              <a:off x="8380151" y="4290907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4" y="12875"/>
                  </a:lnTo>
                  <a:lnTo>
                    <a:pt x="38732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5"/>
                  </a:lnTo>
                  <a:lnTo>
                    <a:pt x="12910" y="197252"/>
                  </a:lnTo>
                  <a:lnTo>
                    <a:pt x="38732" y="232909"/>
                  </a:lnTo>
                  <a:lnTo>
                    <a:pt x="74484" y="258660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0"/>
                  </a:lnTo>
                  <a:lnTo>
                    <a:pt x="233538" y="232909"/>
                  </a:lnTo>
                  <a:lnTo>
                    <a:pt x="259359" y="197252"/>
                  </a:lnTo>
                  <a:lnTo>
                    <a:pt x="272269" y="156795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8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63190" y="4732604"/>
              <a:ext cx="272415" cy="271780"/>
            </a:xfrm>
            <a:custGeom>
              <a:avLst/>
              <a:gdLst/>
              <a:ahLst/>
              <a:cxnLst/>
              <a:rect l="l" t="t" r="r" b="b"/>
              <a:pathLst>
                <a:path w="272415" h="271779">
                  <a:moveTo>
                    <a:pt x="157219" y="0"/>
                  </a:moveTo>
                  <a:lnTo>
                    <a:pt x="115049" y="0"/>
                  </a:lnTo>
                  <a:lnTo>
                    <a:pt x="74483" y="12875"/>
                  </a:lnTo>
                  <a:lnTo>
                    <a:pt x="38731" y="38626"/>
                  </a:lnTo>
                  <a:lnTo>
                    <a:pt x="12910" y="74283"/>
                  </a:lnTo>
                  <a:lnTo>
                    <a:pt x="0" y="114739"/>
                  </a:lnTo>
                  <a:lnTo>
                    <a:pt x="0" y="156796"/>
                  </a:lnTo>
                  <a:lnTo>
                    <a:pt x="12910" y="197252"/>
                  </a:lnTo>
                  <a:lnTo>
                    <a:pt x="38731" y="232909"/>
                  </a:lnTo>
                  <a:lnTo>
                    <a:pt x="74483" y="258661"/>
                  </a:lnTo>
                  <a:lnTo>
                    <a:pt x="115049" y="271536"/>
                  </a:lnTo>
                  <a:lnTo>
                    <a:pt x="157219" y="271536"/>
                  </a:lnTo>
                  <a:lnTo>
                    <a:pt x="197785" y="258661"/>
                  </a:lnTo>
                  <a:lnTo>
                    <a:pt x="233537" y="232909"/>
                  </a:lnTo>
                  <a:lnTo>
                    <a:pt x="259359" y="197252"/>
                  </a:lnTo>
                  <a:lnTo>
                    <a:pt x="272269" y="156796"/>
                  </a:lnTo>
                  <a:lnTo>
                    <a:pt x="272269" y="114739"/>
                  </a:lnTo>
                  <a:lnTo>
                    <a:pt x="259359" y="74283"/>
                  </a:lnTo>
                  <a:lnTo>
                    <a:pt x="233537" y="38626"/>
                  </a:lnTo>
                  <a:lnTo>
                    <a:pt x="197785" y="12875"/>
                  </a:lnTo>
                  <a:lnTo>
                    <a:pt x="157219" y="0"/>
                  </a:lnTo>
                  <a:close/>
                </a:path>
              </a:pathLst>
            </a:custGeom>
            <a:solidFill>
              <a:srgbClr val="773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952176" y="4708286"/>
            <a:ext cx="138430" cy="2398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450" b="1" spc="15" dirty="0">
                <a:latin typeface="Courier New"/>
                <a:cs typeface="Courier New"/>
              </a:rPr>
              <a:t>E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812457" y="3952245"/>
            <a:ext cx="272415" cy="271780"/>
          </a:xfrm>
          <a:custGeom>
            <a:avLst/>
            <a:gdLst/>
            <a:ahLst/>
            <a:cxnLst/>
            <a:rect l="l" t="t" r="r" b="b"/>
            <a:pathLst>
              <a:path w="272415" h="271779">
                <a:moveTo>
                  <a:pt x="157219" y="0"/>
                </a:moveTo>
                <a:lnTo>
                  <a:pt x="115049" y="0"/>
                </a:lnTo>
                <a:lnTo>
                  <a:pt x="74483" y="12875"/>
                </a:lnTo>
                <a:lnTo>
                  <a:pt x="38731" y="38626"/>
                </a:lnTo>
                <a:lnTo>
                  <a:pt x="12910" y="74284"/>
                </a:lnTo>
                <a:lnTo>
                  <a:pt x="0" y="114740"/>
                </a:lnTo>
                <a:lnTo>
                  <a:pt x="0" y="156797"/>
                </a:lnTo>
                <a:lnTo>
                  <a:pt x="12910" y="197253"/>
                </a:lnTo>
                <a:lnTo>
                  <a:pt x="38731" y="232909"/>
                </a:lnTo>
                <a:lnTo>
                  <a:pt x="74483" y="258661"/>
                </a:lnTo>
                <a:lnTo>
                  <a:pt x="115049" y="271536"/>
                </a:lnTo>
                <a:lnTo>
                  <a:pt x="157219" y="271536"/>
                </a:lnTo>
                <a:lnTo>
                  <a:pt x="197784" y="258661"/>
                </a:lnTo>
                <a:lnTo>
                  <a:pt x="233536" y="232909"/>
                </a:lnTo>
                <a:lnTo>
                  <a:pt x="259357" y="197253"/>
                </a:lnTo>
                <a:lnTo>
                  <a:pt x="272268" y="156797"/>
                </a:lnTo>
                <a:lnTo>
                  <a:pt x="272268" y="114740"/>
                </a:lnTo>
                <a:lnTo>
                  <a:pt x="259357" y="74284"/>
                </a:lnTo>
                <a:lnTo>
                  <a:pt x="233536" y="38626"/>
                </a:lnTo>
                <a:lnTo>
                  <a:pt x="197784" y="12875"/>
                </a:lnTo>
                <a:lnTo>
                  <a:pt x="157219" y="0"/>
                </a:lnTo>
                <a:close/>
              </a:path>
            </a:pathLst>
          </a:custGeom>
          <a:solidFill>
            <a:srgbClr val="C39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9885012" y="3792175"/>
            <a:ext cx="232410" cy="7239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1450" b="1" spc="15" dirty="0">
                <a:latin typeface="Courier New"/>
                <a:cs typeface="Courier New"/>
              </a:rPr>
              <a:t>A</a:t>
            </a:r>
            <a:endParaRPr sz="1450">
              <a:latin typeface="Courier New"/>
              <a:cs typeface="Courier New"/>
            </a:endParaRPr>
          </a:p>
          <a:p>
            <a:pPr marL="106680">
              <a:spcBef>
                <a:spcPts val="1010"/>
              </a:spcBef>
            </a:pPr>
            <a:r>
              <a:rPr sz="1450" b="1" spc="15" dirty="0">
                <a:latin typeface="Courier New"/>
                <a:cs typeface="Courier New"/>
              </a:rPr>
              <a:t>B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065238" y="2677668"/>
            <a:ext cx="3540760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06095" marR="5080" indent="-494030">
              <a:lnSpc>
                <a:spcPts val="3790"/>
              </a:lnSpc>
              <a:spcBef>
                <a:spcPts val="250"/>
              </a:spcBef>
            </a:pP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(1) </a:t>
            </a:r>
            <a:r>
              <a:rPr sz="3200" spc="-30" dirty="0">
                <a:solidFill>
                  <a:srgbClr val="D60093"/>
                </a:solidFill>
                <a:latin typeface="Calibri"/>
                <a:cs typeface="Calibri"/>
              </a:rPr>
              <a:t>average 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messages </a:t>
            </a:r>
            <a:r>
              <a:rPr sz="3200" spc="-7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from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neighbors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462782" y="3694182"/>
            <a:ext cx="852805" cy="954405"/>
          </a:xfrm>
          <a:custGeom>
            <a:avLst/>
            <a:gdLst/>
            <a:ahLst/>
            <a:cxnLst/>
            <a:rect l="l" t="t" r="r" b="b"/>
            <a:pathLst>
              <a:path w="852804" h="954404">
                <a:moveTo>
                  <a:pt x="664554" y="802409"/>
                </a:moveTo>
                <a:lnTo>
                  <a:pt x="605229" y="855143"/>
                </a:lnTo>
                <a:lnTo>
                  <a:pt x="852419" y="954019"/>
                </a:lnTo>
                <a:lnTo>
                  <a:pt x="823155" y="845324"/>
                </a:lnTo>
                <a:lnTo>
                  <a:pt x="718253" y="845324"/>
                </a:lnTo>
                <a:lnTo>
                  <a:pt x="703515" y="841545"/>
                </a:lnTo>
                <a:lnTo>
                  <a:pt x="690921" y="832071"/>
                </a:lnTo>
                <a:lnTo>
                  <a:pt x="664554" y="802409"/>
                </a:lnTo>
                <a:close/>
              </a:path>
              <a:path w="852804" h="954404">
                <a:moveTo>
                  <a:pt x="723879" y="749675"/>
                </a:moveTo>
                <a:lnTo>
                  <a:pt x="664554" y="802409"/>
                </a:lnTo>
                <a:lnTo>
                  <a:pt x="690921" y="832071"/>
                </a:lnTo>
                <a:lnTo>
                  <a:pt x="703515" y="841545"/>
                </a:lnTo>
                <a:lnTo>
                  <a:pt x="718253" y="845324"/>
                </a:lnTo>
                <a:lnTo>
                  <a:pt x="733333" y="843300"/>
                </a:lnTo>
                <a:lnTo>
                  <a:pt x="746950" y="835368"/>
                </a:lnTo>
                <a:lnTo>
                  <a:pt x="756424" y="822773"/>
                </a:lnTo>
                <a:lnTo>
                  <a:pt x="760202" y="808035"/>
                </a:lnTo>
                <a:lnTo>
                  <a:pt x="758178" y="792956"/>
                </a:lnTo>
                <a:lnTo>
                  <a:pt x="750246" y="779338"/>
                </a:lnTo>
                <a:lnTo>
                  <a:pt x="723879" y="749675"/>
                </a:lnTo>
                <a:close/>
              </a:path>
              <a:path w="852804" h="954404">
                <a:moveTo>
                  <a:pt x="783205" y="696940"/>
                </a:moveTo>
                <a:lnTo>
                  <a:pt x="723879" y="749675"/>
                </a:lnTo>
                <a:lnTo>
                  <a:pt x="750246" y="779338"/>
                </a:lnTo>
                <a:lnTo>
                  <a:pt x="758178" y="792956"/>
                </a:lnTo>
                <a:lnTo>
                  <a:pt x="746950" y="835368"/>
                </a:lnTo>
                <a:lnTo>
                  <a:pt x="718253" y="845324"/>
                </a:lnTo>
                <a:lnTo>
                  <a:pt x="823155" y="845324"/>
                </a:lnTo>
                <a:lnTo>
                  <a:pt x="783205" y="696940"/>
                </a:lnTo>
                <a:close/>
              </a:path>
              <a:path w="852804" h="954404">
                <a:moveTo>
                  <a:pt x="41949" y="0"/>
                </a:moveTo>
                <a:lnTo>
                  <a:pt x="26870" y="2024"/>
                </a:lnTo>
                <a:lnTo>
                  <a:pt x="13251" y="9956"/>
                </a:lnTo>
                <a:lnTo>
                  <a:pt x="3777" y="22550"/>
                </a:lnTo>
                <a:lnTo>
                  <a:pt x="0" y="37288"/>
                </a:lnTo>
                <a:lnTo>
                  <a:pt x="2024" y="52367"/>
                </a:lnTo>
                <a:lnTo>
                  <a:pt x="9956" y="65985"/>
                </a:lnTo>
                <a:lnTo>
                  <a:pt x="664554" y="802409"/>
                </a:lnTo>
                <a:lnTo>
                  <a:pt x="723879" y="749675"/>
                </a:lnTo>
                <a:lnTo>
                  <a:pt x="69281" y="13251"/>
                </a:lnTo>
                <a:lnTo>
                  <a:pt x="56687" y="3777"/>
                </a:lnTo>
                <a:lnTo>
                  <a:pt x="41949" y="0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589765" y="5935980"/>
            <a:ext cx="4087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(2)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apply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neural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 network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044655" y="4840223"/>
            <a:ext cx="758825" cy="1173480"/>
          </a:xfrm>
          <a:custGeom>
            <a:avLst/>
            <a:gdLst/>
            <a:ahLst/>
            <a:cxnLst/>
            <a:rect l="l" t="t" r="r" b="b"/>
            <a:pathLst>
              <a:path w="758825" h="1173479">
                <a:moveTo>
                  <a:pt x="597406" y="179814"/>
                </a:moveTo>
                <a:lnTo>
                  <a:pt x="5642" y="1112595"/>
                </a:lnTo>
                <a:lnTo>
                  <a:pt x="0" y="1127310"/>
                </a:lnTo>
                <a:lnTo>
                  <a:pt x="424" y="1142519"/>
                </a:lnTo>
                <a:lnTo>
                  <a:pt x="6520" y="1156459"/>
                </a:lnTo>
                <a:lnTo>
                  <a:pt x="17893" y="1167368"/>
                </a:lnTo>
                <a:lnTo>
                  <a:pt x="32609" y="1173010"/>
                </a:lnTo>
                <a:lnTo>
                  <a:pt x="47818" y="1172586"/>
                </a:lnTo>
                <a:lnTo>
                  <a:pt x="61758" y="1166490"/>
                </a:lnTo>
                <a:lnTo>
                  <a:pt x="72667" y="1155116"/>
                </a:lnTo>
                <a:lnTo>
                  <a:pt x="664431" y="222334"/>
                </a:lnTo>
                <a:lnTo>
                  <a:pt x="597406" y="179814"/>
                </a:lnTo>
                <a:close/>
              </a:path>
              <a:path w="758825" h="1173479">
                <a:moveTo>
                  <a:pt x="745379" y="128407"/>
                </a:moveTo>
                <a:lnTo>
                  <a:pt x="658725" y="128407"/>
                </a:lnTo>
                <a:lnTo>
                  <a:pt x="673439" y="134049"/>
                </a:lnTo>
                <a:lnTo>
                  <a:pt x="684813" y="144959"/>
                </a:lnTo>
                <a:lnTo>
                  <a:pt x="690910" y="158899"/>
                </a:lnTo>
                <a:lnTo>
                  <a:pt x="691333" y="174107"/>
                </a:lnTo>
                <a:lnTo>
                  <a:pt x="685691" y="188822"/>
                </a:lnTo>
                <a:lnTo>
                  <a:pt x="664431" y="222334"/>
                </a:lnTo>
                <a:lnTo>
                  <a:pt x="731456" y="264855"/>
                </a:lnTo>
                <a:lnTo>
                  <a:pt x="745379" y="128407"/>
                </a:lnTo>
                <a:close/>
              </a:path>
              <a:path w="758825" h="1173479">
                <a:moveTo>
                  <a:pt x="658725" y="128407"/>
                </a:moveTo>
                <a:lnTo>
                  <a:pt x="643516" y="128831"/>
                </a:lnTo>
                <a:lnTo>
                  <a:pt x="629576" y="134927"/>
                </a:lnTo>
                <a:lnTo>
                  <a:pt x="618667" y="146301"/>
                </a:lnTo>
                <a:lnTo>
                  <a:pt x="597406" y="179814"/>
                </a:lnTo>
                <a:lnTo>
                  <a:pt x="664431" y="222334"/>
                </a:lnTo>
                <a:lnTo>
                  <a:pt x="685691" y="188822"/>
                </a:lnTo>
                <a:lnTo>
                  <a:pt x="691333" y="174107"/>
                </a:lnTo>
                <a:lnTo>
                  <a:pt x="690910" y="158899"/>
                </a:lnTo>
                <a:lnTo>
                  <a:pt x="684813" y="144959"/>
                </a:lnTo>
                <a:lnTo>
                  <a:pt x="673439" y="134049"/>
                </a:lnTo>
                <a:lnTo>
                  <a:pt x="658725" y="128407"/>
                </a:lnTo>
                <a:close/>
              </a:path>
              <a:path w="758825" h="1173479">
                <a:moveTo>
                  <a:pt x="758482" y="0"/>
                </a:moveTo>
                <a:lnTo>
                  <a:pt x="530382" y="137293"/>
                </a:lnTo>
                <a:lnTo>
                  <a:pt x="597406" y="179814"/>
                </a:lnTo>
                <a:lnTo>
                  <a:pt x="618667" y="146301"/>
                </a:lnTo>
                <a:lnTo>
                  <a:pt x="629576" y="134927"/>
                </a:lnTo>
                <a:lnTo>
                  <a:pt x="643516" y="128831"/>
                </a:lnTo>
                <a:lnTo>
                  <a:pt x="658725" y="128407"/>
                </a:lnTo>
                <a:lnTo>
                  <a:pt x="745379" y="128407"/>
                </a:lnTo>
                <a:lnTo>
                  <a:pt x="758482" y="0"/>
                </a:lnTo>
                <a:close/>
              </a:path>
            </a:pathLst>
          </a:custGeom>
          <a:solidFill>
            <a:srgbClr val="D600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4986" y="2022037"/>
            <a:ext cx="5122214" cy="36969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3454" y="3811016"/>
            <a:ext cx="4025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spc="-80" dirty="0">
                <a:latin typeface="Cambria Math"/>
                <a:cs typeface="Cambria Math"/>
              </a:rPr>
              <a:t>𝒛</a:t>
            </a:r>
            <a:r>
              <a:rPr lang="en-AU" sz="3000" spc="-120" baseline="-15277" dirty="0">
                <a:latin typeface="Cambria Math"/>
                <a:cs typeface="Cambria Math"/>
              </a:rPr>
              <a:t>A</a:t>
            </a:r>
            <a:endParaRPr sz="3000" baseline="-15277" dirty="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640" y="347473"/>
            <a:ext cx="4593336" cy="557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111515" y="1445989"/>
            <a:ext cx="10515600" cy="4746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2195830" marR="5080" indent="-569595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D60093"/>
                </a:solidFill>
              </a:rPr>
              <a:t>How </a:t>
            </a:r>
            <a:r>
              <a:rPr sz="3000" b="1" dirty="0">
                <a:solidFill>
                  <a:srgbClr val="D60093"/>
                </a:solidFill>
              </a:rPr>
              <a:t>do </a:t>
            </a:r>
            <a:r>
              <a:rPr sz="3000" b="1" spc="-15" dirty="0">
                <a:solidFill>
                  <a:srgbClr val="D60093"/>
                </a:solidFill>
              </a:rPr>
              <a:t>we </a:t>
            </a:r>
            <a:r>
              <a:rPr sz="3000" b="1" spc="-20" dirty="0">
                <a:solidFill>
                  <a:srgbClr val="D60093"/>
                </a:solidFill>
              </a:rPr>
              <a:t>train </a:t>
            </a:r>
            <a:r>
              <a:rPr sz="3000" b="1" spc="-5" dirty="0">
                <a:solidFill>
                  <a:srgbClr val="D60093"/>
                </a:solidFill>
              </a:rPr>
              <a:t>the model </a:t>
            </a:r>
            <a:r>
              <a:rPr sz="3000" b="1" spc="-20" dirty="0">
                <a:solidFill>
                  <a:srgbClr val="D60093"/>
                </a:solidFill>
              </a:rPr>
              <a:t>to </a:t>
            </a:r>
            <a:r>
              <a:rPr sz="3000" b="1" spc="-665" dirty="0">
                <a:solidFill>
                  <a:srgbClr val="D60093"/>
                </a:solidFill>
              </a:rPr>
              <a:t> </a:t>
            </a:r>
            <a:r>
              <a:rPr sz="3000" b="1" spc="-25" dirty="0">
                <a:solidFill>
                  <a:srgbClr val="D60093"/>
                </a:solidFill>
              </a:rPr>
              <a:t>generate</a:t>
            </a:r>
            <a:r>
              <a:rPr sz="3000" b="1" spc="-5" dirty="0">
                <a:solidFill>
                  <a:srgbClr val="D60093"/>
                </a:solidFill>
              </a:rPr>
              <a:t> embeddings?</a:t>
            </a:r>
            <a:endParaRPr sz="3000" dirty="0"/>
          </a:p>
        </p:txBody>
      </p:sp>
      <p:sp>
        <p:nvSpPr>
          <p:cNvPr id="6" name="object 6"/>
          <p:cNvSpPr txBox="1"/>
          <p:nvPr/>
        </p:nvSpPr>
        <p:spPr>
          <a:xfrm>
            <a:off x="2196210" y="5921755"/>
            <a:ext cx="7881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Need </a:t>
            </a:r>
            <a:r>
              <a:rPr sz="3000" b="1" spc="-2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30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define</a:t>
            </a:r>
            <a:r>
              <a:rPr sz="3000" b="1" dirty="0">
                <a:solidFill>
                  <a:srgbClr val="0000FF"/>
                </a:solidFill>
                <a:latin typeface="Calibri"/>
                <a:cs typeface="Calibri"/>
              </a:rPr>
              <a:t> a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 loss</a:t>
            </a:r>
            <a:r>
              <a:rPr sz="30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function on</a:t>
            </a:r>
            <a:r>
              <a:rPr sz="30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30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embeddings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1"/>
            <a:ext cx="60807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69750" y="1224452"/>
            <a:ext cx="8972735" cy="100860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Basic</a:t>
            </a:r>
            <a:r>
              <a:rPr sz="2800" b="1" spc="-1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approach:</a:t>
            </a:r>
            <a:r>
              <a:rPr sz="28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Average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neighbor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messages </a:t>
            </a:r>
            <a:r>
              <a:rPr sz="2800" spc="-7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 apply 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neural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054FC57-F07F-49F6-816E-3B072FEE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06" y="2233061"/>
            <a:ext cx="9114155" cy="4470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E5095B-28E7-4A1B-82E5-37E067432CF8}"/>
                  </a:ext>
                </a:extLst>
              </p14:cNvPr>
              <p14:cNvContentPartPr/>
              <p14:nvPr/>
            </p14:nvContentPartPr>
            <p14:xfrm>
              <a:off x="6689880" y="1959480"/>
              <a:ext cx="3750840" cy="318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E5095B-28E7-4A1B-82E5-37E067432C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0520" y="1950120"/>
                <a:ext cx="3769560" cy="320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4477512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46364" y="3671112"/>
            <a:ext cx="8364220" cy="1230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61820">
              <a:spcBef>
                <a:spcPts val="445"/>
              </a:spcBef>
            </a:pPr>
            <a:endParaRPr lang="en-AU" b="1" spc="-5" dirty="0">
              <a:solidFill>
                <a:srgbClr val="008000"/>
              </a:solidFill>
              <a:latin typeface="Arial"/>
              <a:cs typeface="Arial"/>
            </a:endParaRPr>
          </a:p>
          <a:p>
            <a:pPr marL="12700">
              <a:lnSpc>
                <a:spcPts val="3204"/>
              </a:lnSpc>
              <a:spcBef>
                <a:spcPts val="575"/>
              </a:spcBef>
            </a:pPr>
            <a:r>
              <a:rPr sz="3000" spc="-55" dirty="0">
                <a:latin typeface="Calibri"/>
                <a:cs typeface="Calibri"/>
              </a:rPr>
              <a:t>We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can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feed</a:t>
            </a:r>
            <a:r>
              <a:rPr sz="3000" spc="-5" dirty="0">
                <a:latin typeface="Calibri"/>
                <a:cs typeface="Calibri"/>
              </a:rPr>
              <a:t> these 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embeddings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D60093"/>
                </a:solidFill>
                <a:latin typeface="Calibri"/>
                <a:cs typeface="Calibri"/>
              </a:rPr>
              <a:t>into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25" dirty="0">
                <a:solidFill>
                  <a:srgbClr val="D60093"/>
                </a:solidFill>
                <a:latin typeface="Calibri"/>
                <a:cs typeface="Calibri"/>
              </a:rPr>
              <a:t>any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loss</a:t>
            </a:r>
            <a:r>
              <a:rPr sz="30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endParaRPr sz="3000" dirty="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</a:pPr>
            <a:r>
              <a:rPr sz="3000" spc="-5" dirty="0">
                <a:latin typeface="Calibri"/>
                <a:cs typeface="Calibri"/>
              </a:rPr>
              <a:t>and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run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SGD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to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0000FF"/>
                </a:solidFill>
                <a:latin typeface="Calibri"/>
                <a:cs typeface="Calibri"/>
              </a:rPr>
              <a:t>train</a:t>
            </a:r>
            <a:r>
              <a:rPr sz="3000" b="1" spc="-5" dirty="0">
                <a:solidFill>
                  <a:srgbClr val="0000FF"/>
                </a:solidFill>
                <a:latin typeface="Calibri"/>
                <a:cs typeface="Calibri"/>
              </a:rPr>
              <a:t> the </a:t>
            </a:r>
            <a:r>
              <a:rPr sz="3000" b="1" spc="-10" dirty="0">
                <a:solidFill>
                  <a:srgbClr val="0000FF"/>
                </a:solidFill>
                <a:latin typeface="Calibri"/>
                <a:cs typeface="Calibri"/>
              </a:rPr>
              <a:t>weight </a:t>
            </a:r>
            <a:r>
              <a:rPr sz="3000" b="1" spc="-25" dirty="0">
                <a:solidFill>
                  <a:srgbClr val="0000FF"/>
                </a:solidFill>
                <a:latin typeface="Calibri"/>
                <a:cs typeface="Calibri"/>
              </a:rPr>
              <a:t>parameters</a:t>
            </a:r>
            <a:endParaRPr sz="3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020964" y="5111139"/>
                <a:ext cx="8658873" cy="41036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lnSpc>
                    <a:spcPts val="3095"/>
                  </a:lnSpc>
                  <a:spcBef>
                    <a:spcPts val="100"/>
                  </a:spcBef>
                  <a:buClr>
                    <a:srgbClr val="F0AD00"/>
                  </a:buClr>
                  <a:buSzPct val="7931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29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altLang="zh-CN" sz="29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ar-AE" sz="29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zh-CN" altLang="ar-AE" sz="2900" i="1" spc="-2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ar-AE" altLang="zh-CN" sz="2900" i="1" spc="-2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2900" dirty="0">
                    <a:latin typeface="Calibri"/>
                    <a:cs typeface="Calibri"/>
                  </a:rPr>
                  <a:t>:</a:t>
                </a:r>
                <a:r>
                  <a:rPr lang="en-AU" sz="2900" dirty="0">
                    <a:latin typeface="Calibri"/>
                    <a:cs typeface="Calibri"/>
                  </a:rPr>
                  <a:t>the</a:t>
                </a:r>
                <a:r>
                  <a:rPr lang="en-AU" sz="2900" spc="-15" dirty="0">
                    <a:latin typeface="Calibri"/>
                    <a:cs typeface="Calibri"/>
                  </a:rPr>
                  <a:t> </a:t>
                </a:r>
                <a:r>
                  <a:rPr lang="en-AU" sz="2900" spc="-5" dirty="0">
                    <a:latin typeface="Calibri"/>
                    <a:cs typeface="Calibri"/>
                  </a:rPr>
                  <a:t>hidden </a:t>
                </a:r>
                <a:r>
                  <a:rPr lang="en-AU" sz="2900" spc="-15" dirty="0">
                    <a:latin typeface="Calibri"/>
                    <a:cs typeface="Calibri"/>
                  </a:rPr>
                  <a:t>representation</a:t>
                </a:r>
                <a:r>
                  <a:rPr lang="en-AU" sz="2900" spc="-10" dirty="0">
                    <a:latin typeface="Calibri"/>
                    <a:cs typeface="Calibri"/>
                  </a:rPr>
                  <a:t> </a:t>
                </a:r>
                <a:r>
                  <a:rPr lang="en-AU" sz="2900" spc="-5" dirty="0">
                    <a:latin typeface="Calibri"/>
                    <a:cs typeface="Calibri"/>
                  </a:rPr>
                  <a:t>of node</a:t>
                </a:r>
                <a:r>
                  <a:rPr lang="en-AU" sz="2900" spc="-40" dirty="0">
                    <a:latin typeface="Calibri"/>
                    <a:cs typeface="Calibri"/>
                  </a:rPr>
                  <a:t> </a:t>
                </a:r>
                <a:r>
                  <a:rPr lang="en-AU" sz="29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𝑣</a:t>
                </a:r>
                <a:r>
                  <a:rPr lang="en-AU" sz="2900" spc="9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900" spc="-15" dirty="0">
                    <a:latin typeface="Calibri"/>
                    <a:cs typeface="Calibri"/>
                  </a:rPr>
                  <a:t>at</a:t>
                </a:r>
                <a:r>
                  <a:rPr lang="en-AU" sz="2900" spc="-10" dirty="0">
                    <a:latin typeface="Calibri"/>
                    <a:cs typeface="Calibri"/>
                  </a:rPr>
                  <a:t> </a:t>
                </a:r>
                <a:r>
                  <a:rPr lang="en-AU" sz="2900" spc="-25" dirty="0">
                    <a:latin typeface="Calibri"/>
                    <a:cs typeface="Calibri"/>
                  </a:rPr>
                  <a:t>layer</a:t>
                </a:r>
                <a:r>
                  <a:rPr lang="en-AU" sz="2900" spc="-5" dirty="0">
                    <a:latin typeface="Calibri"/>
                    <a:cs typeface="Calibri"/>
                  </a:rPr>
                  <a:t> </a:t>
                </a:r>
                <a:r>
                  <a:rPr lang="en-AU" sz="29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𝑙</a:t>
                </a:r>
                <a:endParaRPr lang="en-AU" sz="29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64" y="5111139"/>
                <a:ext cx="8658873" cy="410369"/>
              </a:xfrm>
              <a:prstGeom prst="rect">
                <a:avLst/>
              </a:prstGeom>
              <a:blipFill>
                <a:blip r:embed="rId5"/>
                <a:stretch>
                  <a:fillRect t="-38235" b="-52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2020964" y="5522976"/>
                <a:ext cx="8105140" cy="117545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58140" indent="-320040">
                  <a:lnSpc>
                    <a:spcPts val="3095"/>
                  </a:lnSpc>
                  <a:spcBef>
                    <a:spcPts val="100"/>
                  </a:spcBef>
                  <a:buClr>
                    <a:srgbClr val="F0AD00"/>
                  </a:buClr>
                  <a:buSzPct val="7931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9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zh-CN" altLang="ar-AE" sz="29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  <m:sub>
                        <m:r>
                          <a:rPr lang="en-AU" altLang="zh-CN" sz="29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ar-AE" sz="2900" dirty="0">
                    <a:latin typeface="Calibri"/>
                    <a:cs typeface="Calibri"/>
                  </a:rPr>
                  <a:t>:</a:t>
                </a:r>
                <a:r>
                  <a:rPr lang="en-US" sz="2900" spc="-30" dirty="0">
                    <a:latin typeface="Calibri"/>
                    <a:cs typeface="Calibri"/>
                  </a:rPr>
                  <a:t>w</a:t>
                </a:r>
                <a:r>
                  <a:rPr lang="en-US" sz="2900" spc="-5" dirty="0">
                    <a:latin typeface="Calibri"/>
                    <a:cs typeface="Calibri"/>
                  </a:rPr>
                  <a:t>eig</a:t>
                </a:r>
                <a:r>
                  <a:rPr lang="en-US" sz="2900" spc="-30" dirty="0">
                    <a:latin typeface="Calibri"/>
                    <a:cs typeface="Calibri"/>
                  </a:rPr>
                  <a:t>h</a:t>
                </a:r>
                <a:r>
                  <a:rPr lang="en-US" sz="2900" dirty="0">
                    <a:latin typeface="Calibri"/>
                    <a:cs typeface="Calibri"/>
                  </a:rPr>
                  <a:t>t</a:t>
                </a:r>
                <a:r>
                  <a:rPr lang="en-US" sz="2900" spc="-5" dirty="0">
                    <a:latin typeface="Calibri"/>
                    <a:cs typeface="Calibri"/>
                  </a:rPr>
                  <a:t> m</a:t>
                </a:r>
                <a:r>
                  <a:rPr lang="en-US" sz="2900" spc="-30" dirty="0">
                    <a:latin typeface="Calibri"/>
                    <a:cs typeface="Calibri"/>
                  </a:rPr>
                  <a:t>a</a:t>
                </a:r>
                <a:r>
                  <a:rPr lang="en-US" sz="2900" dirty="0">
                    <a:latin typeface="Calibri"/>
                    <a:cs typeface="Calibri"/>
                  </a:rPr>
                  <a:t>tr</a:t>
                </a:r>
                <a:r>
                  <a:rPr lang="en-US" sz="2900" spc="-5" dirty="0">
                    <a:latin typeface="Calibri"/>
                    <a:cs typeface="Calibri"/>
                  </a:rPr>
                  <a:t>i</a:t>
                </a:r>
                <a:r>
                  <a:rPr lang="en-US" sz="2900" dirty="0">
                    <a:latin typeface="Calibri"/>
                    <a:cs typeface="Calibri"/>
                  </a:rPr>
                  <a:t>x</a:t>
                </a:r>
                <a:r>
                  <a:rPr lang="en-US" sz="2900" spc="-15" dirty="0">
                    <a:latin typeface="Calibri"/>
                    <a:cs typeface="Calibri"/>
                  </a:rPr>
                  <a:t> </a:t>
                </a:r>
                <a:r>
                  <a:rPr lang="en-US" sz="2900" spc="-60" dirty="0">
                    <a:latin typeface="Calibri"/>
                    <a:cs typeface="Calibri"/>
                  </a:rPr>
                  <a:t>f</a:t>
                </a:r>
                <a:r>
                  <a:rPr lang="en-US" sz="2900" spc="-5" dirty="0">
                    <a:latin typeface="Calibri"/>
                    <a:cs typeface="Calibri"/>
                  </a:rPr>
                  <a:t>o</a:t>
                </a:r>
                <a:r>
                  <a:rPr lang="en-US" sz="2900" dirty="0">
                    <a:latin typeface="Calibri"/>
                    <a:cs typeface="Calibri"/>
                  </a:rPr>
                  <a:t>r</a:t>
                </a:r>
                <a:r>
                  <a:rPr lang="en-US" sz="2900" spc="-10" dirty="0">
                    <a:latin typeface="Calibri"/>
                    <a:cs typeface="Calibri"/>
                  </a:rPr>
                  <a:t> </a:t>
                </a:r>
                <a:r>
                  <a:rPr lang="en-US" sz="2900" dirty="0">
                    <a:latin typeface="Calibri"/>
                    <a:cs typeface="Calibri"/>
                  </a:rPr>
                  <a:t>n</a:t>
                </a:r>
                <a:r>
                  <a:rPr lang="en-US" sz="2900" spc="-5" dirty="0">
                    <a:latin typeface="Calibri"/>
                    <a:cs typeface="Calibri"/>
                  </a:rPr>
                  <a:t>eig</a:t>
                </a:r>
                <a:r>
                  <a:rPr lang="en-US" sz="2900" dirty="0">
                    <a:latin typeface="Calibri"/>
                    <a:cs typeface="Calibri"/>
                  </a:rPr>
                  <a:t>hb</a:t>
                </a:r>
                <a:r>
                  <a:rPr lang="en-US" sz="2900" spc="-5" dirty="0">
                    <a:latin typeface="Calibri"/>
                    <a:cs typeface="Calibri"/>
                  </a:rPr>
                  <a:t>or</a:t>
                </a:r>
                <a:r>
                  <a:rPr lang="en-US" sz="2900" dirty="0">
                    <a:latin typeface="Calibri"/>
                    <a:cs typeface="Calibri"/>
                  </a:rPr>
                  <a:t>h</a:t>
                </a:r>
                <a:r>
                  <a:rPr lang="en-US" sz="2900" spc="-5" dirty="0">
                    <a:latin typeface="Calibri"/>
                    <a:cs typeface="Calibri"/>
                  </a:rPr>
                  <a:t>oo</a:t>
                </a:r>
                <a:r>
                  <a:rPr lang="en-US" sz="2900" dirty="0">
                    <a:latin typeface="Calibri"/>
                    <a:cs typeface="Calibri"/>
                  </a:rPr>
                  <a:t>d</a:t>
                </a:r>
                <a:r>
                  <a:rPr lang="en-US" sz="2900" spc="-5" dirty="0">
                    <a:latin typeface="Calibri"/>
                    <a:cs typeface="Calibri"/>
                  </a:rPr>
                  <a:t> a</a:t>
                </a:r>
                <a:r>
                  <a:rPr lang="en-US" sz="2900" spc="20" dirty="0">
                    <a:latin typeface="Calibri"/>
                    <a:cs typeface="Calibri"/>
                  </a:rPr>
                  <a:t>g</a:t>
                </a:r>
                <a:r>
                  <a:rPr lang="en-US" sz="2900" spc="-5" dirty="0">
                    <a:latin typeface="Calibri"/>
                    <a:cs typeface="Calibri"/>
                  </a:rPr>
                  <a:t>g</a:t>
                </a:r>
                <a:r>
                  <a:rPr lang="en-US" sz="2900" spc="-40" dirty="0">
                    <a:latin typeface="Calibri"/>
                    <a:cs typeface="Calibri"/>
                  </a:rPr>
                  <a:t>r</a:t>
                </a:r>
                <a:r>
                  <a:rPr lang="en-US" sz="2900" spc="-5" dirty="0">
                    <a:latin typeface="Calibri"/>
                    <a:cs typeface="Calibri"/>
                  </a:rPr>
                  <a:t>e</a:t>
                </a:r>
                <a:r>
                  <a:rPr lang="en-US" sz="2900" spc="-60" dirty="0">
                    <a:latin typeface="Calibri"/>
                    <a:cs typeface="Calibri"/>
                  </a:rPr>
                  <a:t>g</a:t>
                </a:r>
                <a:r>
                  <a:rPr lang="en-US" sz="2900" spc="-30" dirty="0">
                    <a:latin typeface="Calibri"/>
                    <a:cs typeface="Calibri"/>
                  </a:rPr>
                  <a:t>a</a:t>
                </a:r>
                <a:r>
                  <a:rPr lang="en-US" sz="2900" dirty="0">
                    <a:latin typeface="Calibri"/>
                    <a:cs typeface="Calibri"/>
                  </a:rPr>
                  <a:t>t</a:t>
                </a:r>
                <a:r>
                  <a:rPr lang="en-US" sz="2900" spc="-5" dirty="0">
                    <a:latin typeface="Calibri"/>
                    <a:cs typeface="Calibri"/>
                  </a:rPr>
                  <a:t>ion</a:t>
                </a:r>
                <a:endParaRPr lang="en-US" sz="2900" dirty="0">
                  <a:latin typeface="Calibri"/>
                  <a:cs typeface="Calibri"/>
                </a:endParaRPr>
              </a:p>
              <a:p>
                <a:pPr marL="358140" marR="30480" indent="-320040">
                  <a:lnSpc>
                    <a:spcPts val="2780"/>
                  </a:lnSpc>
                  <a:spcBef>
                    <a:spcPts val="290"/>
                  </a:spcBef>
                  <a:buClr>
                    <a:srgbClr val="F0AD00"/>
                  </a:buClr>
                  <a:buSzPct val="7931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spc="-85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900" b="0" i="1" spc="-85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AU" sz="2900" b="0" i="1" spc="-85" smtClean="0">
                            <a:solidFill>
                              <a:srgbClr val="D6009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150" spc="-419" baseline="-15873" dirty="0">
                    <a:solidFill>
                      <a:srgbClr val="D60093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US" sz="2900" dirty="0">
                    <a:latin typeface="Calibri"/>
                    <a:cs typeface="Calibri"/>
                  </a:rPr>
                  <a:t>:</a:t>
                </a:r>
                <a:r>
                  <a:rPr lang="en-US" sz="2900" spc="-10" dirty="0">
                    <a:latin typeface="Calibri"/>
                    <a:cs typeface="Calibri"/>
                  </a:rPr>
                  <a:t> </a:t>
                </a:r>
                <a:r>
                  <a:rPr lang="en-US" sz="2900" spc="-15" dirty="0">
                    <a:latin typeface="Calibri"/>
                    <a:cs typeface="Calibri"/>
                  </a:rPr>
                  <a:t>weight</a:t>
                </a:r>
                <a:r>
                  <a:rPr lang="en-US" sz="2900" spc="-5" dirty="0">
                    <a:latin typeface="Calibri"/>
                    <a:cs typeface="Calibri"/>
                  </a:rPr>
                  <a:t> </a:t>
                </a:r>
                <a:r>
                  <a:rPr lang="en-US" sz="2900" spc="-10" dirty="0">
                    <a:latin typeface="Calibri"/>
                    <a:cs typeface="Calibri"/>
                  </a:rPr>
                  <a:t>matrix</a:t>
                </a:r>
                <a:r>
                  <a:rPr lang="en-US" sz="2900" spc="-15" dirty="0">
                    <a:latin typeface="Calibri"/>
                    <a:cs typeface="Calibri"/>
                  </a:rPr>
                  <a:t> </a:t>
                </a:r>
                <a:r>
                  <a:rPr lang="en-US" sz="2900" spc="-25" dirty="0">
                    <a:latin typeface="Calibri"/>
                    <a:cs typeface="Calibri"/>
                  </a:rPr>
                  <a:t>for</a:t>
                </a:r>
                <a:r>
                  <a:rPr lang="en-US" sz="2900" spc="-10" dirty="0">
                    <a:latin typeface="Calibri"/>
                    <a:cs typeface="Calibri"/>
                  </a:rPr>
                  <a:t> </a:t>
                </a:r>
                <a:r>
                  <a:rPr lang="en-US" sz="2900" spc="-15" dirty="0">
                    <a:latin typeface="Calibri"/>
                    <a:cs typeface="Calibri"/>
                  </a:rPr>
                  <a:t>transforming</a:t>
                </a:r>
                <a:r>
                  <a:rPr lang="en-US" sz="2900" spc="-10" dirty="0">
                    <a:latin typeface="Calibri"/>
                    <a:cs typeface="Calibri"/>
                  </a:rPr>
                  <a:t> </a:t>
                </a:r>
                <a:r>
                  <a:rPr lang="en-US" sz="2900" spc="-5" dirty="0">
                    <a:latin typeface="Calibri"/>
                    <a:cs typeface="Calibri"/>
                  </a:rPr>
                  <a:t>hidden </a:t>
                </a:r>
                <a:r>
                  <a:rPr lang="en-US" sz="2900" spc="-15" dirty="0">
                    <a:latin typeface="Calibri"/>
                    <a:cs typeface="Calibri"/>
                  </a:rPr>
                  <a:t>vector</a:t>
                </a:r>
                <a:r>
                  <a:rPr lang="en-US" sz="2900" spc="-10" dirty="0">
                    <a:latin typeface="Calibri"/>
                    <a:cs typeface="Calibri"/>
                  </a:rPr>
                  <a:t> </a:t>
                </a:r>
                <a:r>
                  <a:rPr lang="en-US" sz="2900" spc="-5" dirty="0">
                    <a:latin typeface="Calibri"/>
                    <a:cs typeface="Calibri"/>
                  </a:rPr>
                  <a:t>of </a:t>
                </a:r>
                <a:r>
                  <a:rPr lang="en-US" sz="2900" spc="-645" dirty="0">
                    <a:latin typeface="Calibri"/>
                    <a:cs typeface="Calibri"/>
                  </a:rPr>
                  <a:t> </a:t>
                </a:r>
                <a:r>
                  <a:rPr lang="en-US" sz="2900" spc="-5" dirty="0">
                    <a:latin typeface="Calibri"/>
                    <a:cs typeface="Calibri"/>
                  </a:rPr>
                  <a:t>self</a:t>
                </a:r>
                <a:endParaRPr sz="29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64" y="5522976"/>
                <a:ext cx="8105140" cy="1175450"/>
              </a:xfrm>
              <a:prstGeom prst="rect">
                <a:avLst/>
              </a:prstGeom>
              <a:blipFill>
                <a:blip r:embed="rId6"/>
                <a:stretch>
                  <a:fillRect t="-11917" r="-2408" b="-181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>
            <a:extLst>
              <a:ext uri="{FF2B5EF4-FFF2-40B4-BE49-F238E27FC236}">
                <a16:creationId xmlns:a16="http://schemas.microsoft.com/office/drawing/2014/main" id="{DD07496A-2788-47A6-AE77-BF864EEA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416" y="1075646"/>
            <a:ext cx="9102571" cy="28644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1"/>
            <a:ext cx="5474208" cy="51511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07C3DFD-3B09-4FDB-9F6B-A4490A36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43" y="1201664"/>
            <a:ext cx="9257258" cy="53088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5480304" cy="5151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348740"/>
            <a:ext cx="73380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latin typeface="Calibri"/>
                <a:cs typeface="Calibri"/>
              </a:rPr>
              <a:t>Re-writing update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function in</a:t>
            </a:r>
            <a:r>
              <a:rPr sz="3200" spc="-5" dirty="0">
                <a:latin typeface="Calibri"/>
                <a:cs typeface="Calibri"/>
              </a:rPr>
              <a:t> matrix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form: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68EC1EE-E62F-432F-856C-3F9825C3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44" y="1007933"/>
            <a:ext cx="9098578" cy="56821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4730496" cy="4267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21102" y="3126416"/>
            <a:ext cx="2387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l-GR" sz="2400" dirty="0">
                <a:solidFill>
                  <a:srgbClr val="CF5B1B"/>
                </a:solidFill>
                <a:latin typeface="Cambria Math"/>
                <a:cs typeface="Cambria Math"/>
              </a:rPr>
              <a:t>Θ</a:t>
            </a:r>
            <a:endParaRPr sz="2300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2109217" y="1385443"/>
                <a:ext cx="7818626" cy="18851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0840" indent="-320040">
                  <a:spcBef>
                    <a:spcPts val="100"/>
                  </a:spcBef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lang="en-AU" sz="3000" dirty="0">
                    <a:latin typeface="Calibri"/>
                    <a:cs typeface="Calibri"/>
                  </a:rPr>
                  <a:t>Node</a:t>
                </a:r>
                <a:r>
                  <a:rPr lang="en-AU" sz="3000" spc="-25" dirty="0">
                    <a:latin typeface="Calibri"/>
                    <a:cs typeface="Calibri"/>
                  </a:rPr>
                  <a:t> </a:t>
                </a:r>
                <a:r>
                  <a:rPr lang="en-AU" sz="3000" spc="-5" dirty="0">
                    <a:latin typeface="Calibri"/>
                    <a:cs typeface="Calibri"/>
                  </a:rPr>
                  <a:t>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1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AU" sz="2800" b="0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ar-AE" sz="2800" spc="-419" baseline="-15873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3000" spc="-5" dirty="0">
                    <a:latin typeface="Calibri"/>
                    <a:cs typeface="Calibri"/>
                  </a:rPr>
                  <a:t>is</a:t>
                </a:r>
                <a:r>
                  <a:rPr lang="en-AU" sz="3000" spc="-10" dirty="0">
                    <a:latin typeface="Calibri"/>
                    <a:cs typeface="Calibri"/>
                  </a:rPr>
                  <a:t> </a:t>
                </a:r>
                <a:r>
                  <a:rPr lang="en-AU" sz="3000" dirty="0">
                    <a:latin typeface="Calibri"/>
                    <a:cs typeface="Calibri"/>
                  </a:rPr>
                  <a:t>a</a:t>
                </a:r>
                <a:r>
                  <a:rPr lang="en-AU" sz="3000" spc="-10" dirty="0">
                    <a:latin typeface="Calibri"/>
                    <a:cs typeface="Calibri"/>
                  </a:rPr>
                  <a:t> </a:t>
                </a:r>
                <a:r>
                  <a:rPr lang="en-AU" sz="3000" spc="-5" dirty="0">
                    <a:latin typeface="Calibri"/>
                    <a:cs typeface="Calibri"/>
                  </a:rPr>
                  <a:t>function</a:t>
                </a:r>
                <a:r>
                  <a:rPr lang="en-AU" sz="3000" spc="-20" dirty="0">
                    <a:latin typeface="Calibri"/>
                    <a:cs typeface="Calibri"/>
                  </a:rPr>
                  <a:t> </a:t>
                </a:r>
                <a:r>
                  <a:rPr lang="en-AU" sz="3000" dirty="0">
                    <a:latin typeface="Calibri"/>
                    <a:cs typeface="Calibri"/>
                  </a:rPr>
                  <a:t>of</a:t>
                </a:r>
                <a:r>
                  <a:rPr lang="en-AU" sz="3000" spc="-15" dirty="0">
                    <a:latin typeface="Calibri"/>
                    <a:cs typeface="Calibri"/>
                  </a:rPr>
                  <a:t> </a:t>
                </a:r>
                <a:r>
                  <a:rPr lang="en-AU" sz="3000" spc="-5" dirty="0">
                    <a:latin typeface="Calibri"/>
                    <a:cs typeface="Calibri"/>
                  </a:rPr>
                  <a:t>input</a:t>
                </a:r>
                <a:r>
                  <a:rPr lang="en-AU" sz="3000" spc="-15" dirty="0">
                    <a:latin typeface="Calibri"/>
                    <a:cs typeface="Calibri"/>
                  </a:rPr>
                  <a:t> graph</a:t>
                </a:r>
                <a:endParaRPr lang="en-AU" sz="3000" dirty="0">
                  <a:latin typeface="Calibri"/>
                  <a:cs typeface="Calibri"/>
                </a:endParaRPr>
              </a:p>
              <a:p>
                <a:pPr marL="370840" indent="-320040">
                  <a:buClr>
                    <a:srgbClr val="F0AD00"/>
                  </a:buClr>
                  <a:buSzPct val="80000"/>
                  <a:buFont typeface="Wingdings 2"/>
                  <a:buChar char=""/>
                  <a:tabLst>
                    <a:tab pos="370205" algn="l"/>
                    <a:tab pos="370840" algn="l"/>
                  </a:tabLst>
                </a:pPr>
                <a:r>
                  <a:rPr lang="en-AU" sz="3000" b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Supervised</a:t>
                </a:r>
                <a:r>
                  <a:rPr lang="en-AU" sz="3000" b="1" spc="-10" dirty="0">
                    <a:solidFill>
                      <a:srgbClr val="C00000"/>
                    </a:solidFill>
                    <a:latin typeface="Calibri"/>
                    <a:cs typeface="Calibri"/>
                  </a:rPr>
                  <a:t> setting</a:t>
                </a:r>
                <a:r>
                  <a:rPr lang="en-AU" sz="3000" spc="-10" dirty="0">
                    <a:latin typeface="Calibri"/>
                    <a:cs typeface="Calibri"/>
                  </a:rPr>
                  <a:t>:</a:t>
                </a:r>
                <a:r>
                  <a:rPr lang="en-AU" sz="3000" spc="-15" dirty="0">
                    <a:latin typeface="Calibri"/>
                    <a:cs typeface="Calibri"/>
                  </a:rPr>
                  <a:t> we</a:t>
                </a:r>
                <a:r>
                  <a:rPr lang="en-AU" sz="3000" spc="-10" dirty="0">
                    <a:latin typeface="Calibri"/>
                    <a:cs typeface="Calibri"/>
                  </a:rPr>
                  <a:t> </a:t>
                </a:r>
                <a:r>
                  <a:rPr lang="en-AU" sz="3000" spc="-15" dirty="0">
                    <a:latin typeface="Calibri"/>
                    <a:cs typeface="Calibri"/>
                  </a:rPr>
                  <a:t>want </a:t>
                </a:r>
                <a:r>
                  <a:rPr lang="en-AU" sz="3000" spc="-20" dirty="0">
                    <a:latin typeface="Calibri"/>
                    <a:cs typeface="Calibri"/>
                  </a:rPr>
                  <a:t>to</a:t>
                </a:r>
                <a:r>
                  <a:rPr lang="en-AU" sz="3000" dirty="0">
                    <a:latin typeface="Calibri"/>
                    <a:cs typeface="Calibri"/>
                  </a:rPr>
                  <a:t> </a:t>
                </a:r>
                <a:r>
                  <a:rPr lang="en-AU" sz="3000" spc="-15" dirty="0">
                    <a:latin typeface="Calibri"/>
                    <a:cs typeface="Calibri"/>
                  </a:rPr>
                  <a:t>minimize </a:t>
                </a:r>
                <a:r>
                  <a:rPr lang="en-AU" sz="3000" spc="-5" dirty="0">
                    <a:latin typeface="Calibri"/>
                    <a:cs typeface="Calibri"/>
                  </a:rPr>
                  <a:t>the</a:t>
                </a:r>
                <a:r>
                  <a:rPr lang="en-AU" sz="3000" spc="-15" dirty="0">
                    <a:latin typeface="Calibri"/>
                    <a:cs typeface="Calibri"/>
                  </a:rPr>
                  <a:t> </a:t>
                </a:r>
                <a:r>
                  <a:rPr lang="en-AU" sz="3000" dirty="0">
                    <a:latin typeface="Calibri"/>
                    <a:cs typeface="Calibri"/>
                  </a:rPr>
                  <a:t>loss </a:t>
                </a:r>
                <a:r>
                  <a:rPr lang="en-AU"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ℒ:</a:t>
                </a:r>
                <a:endParaRPr lang="en-AU" sz="3000" dirty="0">
                  <a:latin typeface="Calibri"/>
                  <a:cs typeface="Calibri"/>
                </a:endParaRPr>
              </a:p>
              <a:p>
                <a:pPr marR="495300" algn="ctr">
                  <a:lnSpc>
                    <a:spcPts val="3835"/>
                  </a:lnSpc>
                  <a:tabLst>
                    <a:tab pos="1965325" algn="l"/>
                    <a:tab pos="2536190" algn="l"/>
                  </a:tabLst>
                </a:pPr>
                <a:r>
                  <a:rPr lang="en-AU" sz="3200" spc="-5" dirty="0">
                    <a:latin typeface="Cambria Math"/>
                    <a:cs typeface="Cambria Math"/>
                  </a:rPr>
                  <a:t>min</a:t>
                </a:r>
                <a:r>
                  <a:rPr lang="en-AU" sz="3200" spc="-170" dirty="0">
                    <a:latin typeface="Cambria Math"/>
                    <a:cs typeface="Cambria Math"/>
                  </a:rPr>
                  <a:t> </a:t>
                </a:r>
                <a:r>
                  <a:rPr lang="en-AU" sz="3200" spc="2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ℒ</a:t>
                </a:r>
                <a:r>
                  <a:rPr lang="en-AU" sz="3200" spc="20" dirty="0">
                    <a:latin typeface="Cambria Math"/>
                    <a:cs typeface="Cambria Math"/>
                  </a:rPr>
                  <a:t>(𝒚,</a:t>
                </a:r>
                <a:r>
                  <a:rPr lang="en-AU" sz="3200" spc="-160" dirty="0">
                    <a:latin typeface="Cambria Math"/>
                    <a:cs typeface="Cambria Math"/>
                  </a:rPr>
                  <a:t> </a:t>
                </a:r>
                <a:r>
                  <a:rPr lang="en-AU" sz="3200" dirty="0">
                    <a:latin typeface="Cambria Math"/>
                    <a:cs typeface="Cambria Math"/>
                  </a:rPr>
                  <a:t>𝑓</a:t>
                </a:r>
                <a14:m>
                  <m:oMath xmlns:m="http://schemas.openxmlformats.org/officeDocument/2006/math">
                    <m:r>
                      <a:rPr lang="en-AU" sz="3200" b="0" i="0" spc="-8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3200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AU" sz="3200" b="0" i="1" spc="-8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ar-AE" sz="3200" spc="-419" baseline="-15873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3200" dirty="0">
                    <a:latin typeface="Cambria Math"/>
                    <a:cs typeface="Cambria Math"/>
                  </a:rPr>
                  <a:t>))</a:t>
                </a:r>
                <a:endParaRPr sz="32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17" y="1385443"/>
                <a:ext cx="7818626" cy="1885131"/>
              </a:xfrm>
              <a:prstGeom prst="rect">
                <a:avLst/>
              </a:prstGeom>
              <a:blipFill>
                <a:blip r:embed="rId5"/>
                <a:stretch>
                  <a:fillRect l="-1481" t="-5484" r="-390" b="-1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2142108" y="3365500"/>
            <a:ext cx="7785734" cy="2957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25475" indent="-274955">
              <a:spcBef>
                <a:spcPts val="72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mbria Math"/>
                <a:cs typeface="Cambria Math"/>
              </a:rPr>
              <a:t>𝒚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endParaRPr sz="2800" dirty="0">
              <a:latin typeface="Calibri"/>
              <a:cs typeface="Calibri"/>
            </a:endParaRPr>
          </a:p>
          <a:p>
            <a:pPr marL="625475" marR="5080" indent="-274320">
              <a:lnSpc>
                <a:spcPct val="101400"/>
              </a:lnSpc>
              <a:spcBef>
                <a:spcPts val="58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solidFill>
                  <a:srgbClr val="C00000"/>
                </a:solidFill>
                <a:latin typeface="Cambria Math"/>
                <a:cs typeface="Cambria Math"/>
              </a:rPr>
              <a:t>ℒ</a:t>
            </a:r>
            <a:r>
              <a:rPr sz="2800" spc="100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could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L2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𝒚</a:t>
            </a:r>
            <a:r>
              <a:rPr sz="2800" spc="1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number,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cross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entropy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dirty="0">
                <a:latin typeface="Cambria Math"/>
                <a:cs typeface="Cambria Math"/>
              </a:rPr>
              <a:t>𝒚</a:t>
            </a:r>
            <a:r>
              <a:rPr sz="2800" spc="2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categorical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545"/>
              </a:lnSpc>
              <a:buClr>
                <a:srgbClr val="F0AD00"/>
              </a:buClr>
              <a:buSzPct val="8000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Unsupervised</a:t>
            </a:r>
            <a:r>
              <a:rPr sz="3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C00000"/>
                </a:solidFill>
                <a:latin typeface="Calibri"/>
                <a:cs typeface="Calibri"/>
              </a:rPr>
              <a:t>setting:</a:t>
            </a:r>
            <a:endParaRPr sz="3000" dirty="0">
              <a:latin typeface="Calibri"/>
              <a:cs typeface="Calibri"/>
            </a:endParaRPr>
          </a:p>
          <a:p>
            <a:pPr marL="625475" lvl="1" indent="-274955">
              <a:spcBef>
                <a:spcPts val="7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dirty="0">
                <a:latin typeface="Calibri"/>
                <a:cs typeface="Calibri"/>
              </a:rPr>
              <a:t>No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</a:t>
            </a:r>
            <a:r>
              <a:rPr sz="2800" spc="-15" dirty="0">
                <a:latin typeface="Calibri"/>
                <a:cs typeface="Calibri"/>
              </a:rPr>
              <a:t> available</a:t>
            </a:r>
            <a:endParaRPr sz="2800" dirty="0">
              <a:latin typeface="Calibri"/>
              <a:cs typeface="Calibri"/>
            </a:endParaRPr>
          </a:p>
          <a:p>
            <a:pPr marL="625475" lvl="1" indent="-274955">
              <a:spcBef>
                <a:spcPts val="74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latin typeface="Calibri"/>
                <a:cs typeface="Calibri"/>
              </a:rPr>
              <a:t>Use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the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structure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as</a:t>
            </a:r>
            <a:r>
              <a:rPr sz="2800" b="1" spc="-5" dirty="0">
                <a:latin typeface="Calibri"/>
                <a:cs typeface="Calibri"/>
              </a:rPr>
              <a:t> the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supervision!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275832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86321" y="2609472"/>
            <a:ext cx="7990185" cy="3500216"/>
            <a:chOff x="562320" y="2609472"/>
            <a:chExt cx="7990185" cy="350021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20" y="2657929"/>
              <a:ext cx="7990185" cy="3451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6399" y="2609472"/>
              <a:ext cx="3342640" cy="541655"/>
            </a:xfrm>
            <a:custGeom>
              <a:avLst/>
              <a:gdLst/>
              <a:ahLst/>
              <a:cxnLst/>
              <a:rect l="l" t="t" r="r" b="b"/>
              <a:pathLst>
                <a:path w="3342640" h="541655">
                  <a:moveTo>
                    <a:pt x="3318456" y="0"/>
                  </a:moveTo>
                  <a:lnTo>
                    <a:pt x="24000" y="0"/>
                  </a:lnTo>
                  <a:lnTo>
                    <a:pt x="14658" y="1886"/>
                  </a:lnTo>
                  <a:lnTo>
                    <a:pt x="7029" y="7029"/>
                  </a:lnTo>
                  <a:lnTo>
                    <a:pt x="1886" y="14658"/>
                  </a:lnTo>
                  <a:lnTo>
                    <a:pt x="0" y="24000"/>
                  </a:lnTo>
                  <a:lnTo>
                    <a:pt x="0" y="517097"/>
                  </a:lnTo>
                  <a:lnTo>
                    <a:pt x="1886" y="526439"/>
                  </a:lnTo>
                  <a:lnTo>
                    <a:pt x="7029" y="534067"/>
                  </a:lnTo>
                  <a:lnTo>
                    <a:pt x="14658" y="539211"/>
                  </a:lnTo>
                  <a:lnTo>
                    <a:pt x="24000" y="541097"/>
                  </a:lnTo>
                  <a:lnTo>
                    <a:pt x="3318456" y="541097"/>
                  </a:lnTo>
                  <a:lnTo>
                    <a:pt x="3327798" y="539211"/>
                  </a:lnTo>
                  <a:lnTo>
                    <a:pt x="3335426" y="534067"/>
                  </a:lnTo>
                  <a:lnTo>
                    <a:pt x="3340569" y="526439"/>
                  </a:lnTo>
                  <a:lnTo>
                    <a:pt x="3342455" y="517097"/>
                  </a:lnTo>
                  <a:lnTo>
                    <a:pt x="3342455" y="512297"/>
                  </a:lnTo>
                  <a:lnTo>
                    <a:pt x="28799" y="512297"/>
                  </a:lnTo>
                  <a:lnTo>
                    <a:pt x="28799" y="28799"/>
                  </a:lnTo>
                  <a:lnTo>
                    <a:pt x="3342455" y="28799"/>
                  </a:lnTo>
                  <a:lnTo>
                    <a:pt x="3342455" y="24000"/>
                  </a:lnTo>
                  <a:lnTo>
                    <a:pt x="3340569" y="14658"/>
                  </a:lnTo>
                  <a:lnTo>
                    <a:pt x="3335426" y="7029"/>
                  </a:lnTo>
                  <a:lnTo>
                    <a:pt x="3327798" y="1886"/>
                  </a:lnTo>
                  <a:lnTo>
                    <a:pt x="3318456" y="0"/>
                  </a:lnTo>
                  <a:close/>
                </a:path>
                <a:path w="3342640" h="541655">
                  <a:moveTo>
                    <a:pt x="3342455" y="28799"/>
                  </a:moveTo>
                  <a:lnTo>
                    <a:pt x="3313656" y="28799"/>
                  </a:lnTo>
                  <a:lnTo>
                    <a:pt x="3313656" y="512297"/>
                  </a:lnTo>
                  <a:lnTo>
                    <a:pt x="3342455" y="512297"/>
                  </a:lnTo>
                  <a:lnTo>
                    <a:pt x="3342455" y="28799"/>
                  </a:lnTo>
                  <a:close/>
                </a:path>
                <a:path w="3342640" h="541655">
                  <a:moveTo>
                    <a:pt x="3304056" y="38399"/>
                  </a:moveTo>
                  <a:lnTo>
                    <a:pt x="38399" y="38399"/>
                  </a:lnTo>
                  <a:lnTo>
                    <a:pt x="38399" y="502696"/>
                  </a:lnTo>
                  <a:lnTo>
                    <a:pt x="3304056" y="502696"/>
                  </a:lnTo>
                  <a:lnTo>
                    <a:pt x="3304056" y="493096"/>
                  </a:lnTo>
                  <a:lnTo>
                    <a:pt x="48000" y="493096"/>
                  </a:lnTo>
                  <a:lnTo>
                    <a:pt x="48000" y="47999"/>
                  </a:lnTo>
                  <a:lnTo>
                    <a:pt x="3304056" y="47999"/>
                  </a:lnTo>
                  <a:lnTo>
                    <a:pt x="3304056" y="38399"/>
                  </a:lnTo>
                  <a:close/>
                </a:path>
                <a:path w="3342640" h="541655">
                  <a:moveTo>
                    <a:pt x="3304056" y="47999"/>
                  </a:moveTo>
                  <a:lnTo>
                    <a:pt x="3294456" y="47999"/>
                  </a:lnTo>
                  <a:lnTo>
                    <a:pt x="3294456" y="493096"/>
                  </a:lnTo>
                  <a:lnTo>
                    <a:pt x="3304056" y="493096"/>
                  </a:lnTo>
                  <a:lnTo>
                    <a:pt x="3304056" y="479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4008" y="3585184"/>
              <a:ext cx="1313815" cy="2086610"/>
            </a:xfrm>
            <a:custGeom>
              <a:avLst/>
              <a:gdLst/>
              <a:ahLst/>
              <a:cxnLst/>
              <a:rect l="l" t="t" r="r" b="b"/>
              <a:pathLst>
                <a:path w="1313814" h="2086610">
                  <a:moveTo>
                    <a:pt x="1250848" y="1663814"/>
                  </a:moveTo>
                  <a:lnTo>
                    <a:pt x="0" y="1663814"/>
                  </a:lnTo>
                  <a:lnTo>
                    <a:pt x="0" y="2086317"/>
                  </a:lnTo>
                  <a:lnTo>
                    <a:pt x="1250848" y="2086317"/>
                  </a:lnTo>
                  <a:lnTo>
                    <a:pt x="1250848" y="1663814"/>
                  </a:lnTo>
                  <a:close/>
                </a:path>
                <a:path w="1313814" h="2086610">
                  <a:moveTo>
                    <a:pt x="1313205" y="0"/>
                  </a:moveTo>
                  <a:lnTo>
                    <a:pt x="62369" y="0"/>
                  </a:lnTo>
                  <a:lnTo>
                    <a:pt x="62369" y="422490"/>
                  </a:lnTo>
                  <a:lnTo>
                    <a:pt x="1313205" y="422490"/>
                  </a:lnTo>
                  <a:lnTo>
                    <a:pt x="1313205" y="0"/>
                  </a:lnTo>
                  <a:close/>
                </a:path>
              </a:pathLst>
            </a:custGeom>
            <a:solidFill>
              <a:srgbClr val="E66C7D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3180" y="2577084"/>
            <a:ext cx="2777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solidFill>
                  <a:srgbClr val="C00000"/>
                </a:solidFill>
                <a:latin typeface="Arial"/>
                <a:cs typeface="Arial"/>
              </a:rPr>
              <a:t>Need</a:t>
            </a:r>
            <a:r>
              <a:rPr sz="32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32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Arial"/>
                <a:cs typeface="Arial"/>
              </a:rPr>
              <a:t>define!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1316" y="2216728"/>
            <a:ext cx="3987165" cy="4060825"/>
            <a:chOff x="397315" y="2216727"/>
            <a:chExt cx="3987165" cy="4060825"/>
          </a:xfrm>
        </p:grpSpPr>
        <p:sp>
          <p:nvSpPr>
            <p:cNvPr id="11" name="object 11"/>
            <p:cNvSpPr/>
            <p:nvPr/>
          </p:nvSpPr>
          <p:spPr>
            <a:xfrm>
              <a:off x="3128048" y="2216734"/>
              <a:ext cx="1256665" cy="2844800"/>
            </a:xfrm>
            <a:custGeom>
              <a:avLst/>
              <a:gdLst/>
              <a:ahLst/>
              <a:cxnLst/>
              <a:rect l="l" t="t" r="r" b="b"/>
              <a:pathLst>
                <a:path w="1256664" h="2844800">
                  <a:moveTo>
                    <a:pt x="408686" y="417144"/>
                  </a:moveTo>
                  <a:lnTo>
                    <a:pt x="59334" y="48742"/>
                  </a:lnTo>
                  <a:lnTo>
                    <a:pt x="73253" y="35547"/>
                  </a:lnTo>
                  <a:lnTo>
                    <a:pt x="80073" y="29070"/>
                  </a:lnTo>
                  <a:lnTo>
                    <a:pt x="0" y="0"/>
                  </a:lnTo>
                  <a:lnTo>
                    <a:pt x="24777" y="81508"/>
                  </a:lnTo>
                  <a:lnTo>
                    <a:pt x="45516" y="61849"/>
                  </a:lnTo>
                  <a:lnTo>
                    <a:pt x="394855" y="430250"/>
                  </a:lnTo>
                  <a:lnTo>
                    <a:pt x="400888" y="430403"/>
                  </a:lnTo>
                  <a:lnTo>
                    <a:pt x="408520" y="423164"/>
                  </a:lnTo>
                  <a:lnTo>
                    <a:pt x="408686" y="417144"/>
                  </a:lnTo>
                  <a:close/>
                </a:path>
                <a:path w="1256664" h="2844800">
                  <a:moveTo>
                    <a:pt x="1056716" y="2760853"/>
                  </a:moveTo>
                  <a:lnTo>
                    <a:pt x="1029360" y="2769095"/>
                  </a:lnTo>
                  <a:lnTo>
                    <a:pt x="467207" y="902055"/>
                  </a:lnTo>
                  <a:lnTo>
                    <a:pt x="461899" y="899210"/>
                  </a:lnTo>
                  <a:lnTo>
                    <a:pt x="451815" y="902233"/>
                  </a:lnTo>
                  <a:lnTo>
                    <a:pt x="448970" y="907554"/>
                  </a:lnTo>
                  <a:lnTo>
                    <a:pt x="1011123" y="2774581"/>
                  </a:lnTo>
                  <a:lnTo>
                    <a:pt x="983754" y="2782824"/>
                  </a:lnTo>
                  <a:lnTo>
                    <a:pt x="1042212" y="2844800"/>
                  </a:lnTo>
                  <a:lnTo>
                    <a:pt x="1050886" y="2794635"/>
                  </a:lnTo>
                  <a:lnTo>
                    <a:pt x="1056716" y="2760853"/>
                  </a:lnTo>
                  <a:close/>
                </a:path>
                <a:path w="1256664" h="2844800">
                  <a:moveTo>
                    <a:pt x="1256144" y="1317726"/>
                  </a:moveTo>
                  <a:lnTo>
                    <a:pt x="1242237" y="1295450"/>
                  </a:lnTo>
                  <a:lnTo>
                    <a:pt x="1211033" y="1245450"/>
                  </a:lnTo>
                  <a:lnTo>
                    <a:pt x="1196111" y="1269822"/>
                  </a:lnTo>
                  <a:lnTo>
                    <a:pt x="630085" y="923429"/>
                  </a:lnTo>
                  <a:lnTo>
                    <a:pt x="624230" y="924839"/>
                  </a:lnTo>
                  <a:lnTo>
                    <a:pt x="618731" y="933818"/>
                  </a:lnTo>
                  <a:lnTo>
                    <a:pt x="620141" y="939673"/>
                  </a:lnTo>
                  <a:lnTo>
                    <a:pt x="1186167" y="1286065"/>
                  </a:lnTo>
                  <a:lnTo>
                    <a:pt x="1171257" y="1310436"/>
                  </a:lnTo>
                  <a:lnTo>
                    <a:pt x="1256144" y="131772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7315" y="5769292"/>
              <a:ext cx="2964815" cy="508000"/>
            </a:xfrm>
            <a:custGeom>
              <a:avLst/>
              <a:gdLst/>
              <a:ahLst/>
              <a:cxnLst/>
              <a:rect l="l" t="t" r="r" b="b"/>
              <a:pathLst>
                <a:path w="2964815" h="508000">
                  <a:moveTo>
                    <a:pt x="296457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964570" y="508000"/>
                  </a:lnTo>
                  <a:lnTo>
                    <a:pt x="2964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75706" y="5836411"/>
            <a:ext cx="1855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Input</a:t>
            </a:r>
            <a:r>
              <a:rPr sz="2400" spc="-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01994" y="5671491"/>
            <a:ext cx="3113405" cy="508000"/>
          </a:xfrm>
          <a:custGeom>
            <a:avLst/>
            <a:gdLst/>
            <a:ahLst/>
            <a:cxnLst/>
            <a:rect l="l" t="t" r="r" b="b"/>
            <a:pathLst>
              <a:path w="3113404" h="508000">
                <a:moveTo>
                  <a:pt x="3112923" y="0"/>
                </a:moveTo>
                <a:lnTo>
                  <a:pt x="0" y="0"/>
                </a:lnTo>
                <a:lnTo>
                  <a:pt x="0" y="507999"/>
                </a:lnTo>
                <a:lnTo>
                  <a:pt x="3112923" y="507999"/>
                </a:lnTo>
                <a:lnTo>
                  <a:pt x="3112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14906" y="5693156"/>
            <a:ext cx="24352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11454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d-dimensional </a:t>
            </a:r>
            <a:r>
              <a:rPr sz="2400" spc="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embedding</a:t>
            </a:r>
            <a:r>
              <a:rPr sz="2400" spc="-1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3</a:t>
            </a:fld>
            <a:endParaRPr sz="900">
              <a:latin typeface="Calibri"/>
              <a:cs typeface="Calibri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1A16996-EFEA-4122-8C75-14E29FCD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65" y="1346934"/>
            <a:ext cx="672465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385816" cy="557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116709" y="1100498"/>
                <a:ext cx="7952105" cy="4969630"/>
              </a:xfrm>
              <a:prstGeom prst="rect">
                <a:avLst/>
              </a:prstGeom>
            </p:spPr>
            <p:txBody>
              <a:bodyPr vert="horz" wrap="square" lIns="0" tIns="208915" rIns="0" bIns="0" rtlCol="0">
                <a:spAutoFit/>
              </a:bodyPr>
              <a:lstStyle/>
              <a:p>
                <a:pPr marL="358140" indent="-320040">
                  <a:spcBef>
                    <a:spcPts val="1645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AU" sz="3200" b="1" spc="10" dirty="0">
                    <a:latin typeface="Calibri"/>
                    <a:cs typeface="Calibri"/>
                  </a:rPr>
                  <a:t>“Similar”</a:t>
                </a:r>
                <a:r>
                  <a:rPr lang="en-AU" sz="3200" b="1" spc="-10" dirty="0">
                    <a:latin typeface="Calibri"/>
                    <a:cs typeface="Calibri"/>
                  </a:rPr>
                  <a:t> </a:t>
                </a:r>
                <a:r>
                  <a:rPr lang="en-AU" sz="3200" b="1" spc="-5" dirty="0">
                    <a:latin typeface="Calibri"/>
                    <a:cs typeface="Calibri"/>
                  </a:rPr>
                  <a:t>nodes </a:t>
                </a:r>
                <a:r>
                  <a:rPr lang="en-AU" sz="3200" b="1" spc="-25" dirty="0">
                    <a:latin typeface="Calibri"/>
                    <a:cs typeface="Calibri"/>
                  </a:rPr>
                  <a:t>have</a:t>
                </a:r>
                <a:r>
                  <a:rPr lang="en-AU" sz="3200" b="1" spc="-5" dirty="0">
                    <a:latin typeface="Calibri"/>
                    <a:cs typeface="Calibri"/>
                  </a:rPr>
                  <a:t> similar embeddings</a:t>
                </a:r>
                <a:endParaRPr lang="en-AU" sz="3200" dirty="0">
                  <a:latin typeface="Calibri"/>
                  <a:cs typeface="Calibri"/>
                </a:endParaRPr>
              </a:p>
              <a:p>
                <a:pPr marR="462915" algn="ctr">
                  <a:spcBef>
                    <a:spcPts val="1160"/>
                  </a:spcBef>
                  <a:tabLst>
                    <a:tab pos="643890" algn="l"/>
                    <a:tab pos="3723004" algn="l"/>
                  </a:tabLst>
                </a:pPr>
                <a:endParaRPr lang="en-AU" sz="2400" dirty="0">
                  <a:solidFill>
                    <a:srgbClr val="C00000"/>
                  </a:solidFill>
                  <a:latin typeface="Cambria Math"/>
                  <a:cs typeface="Cambria Math"/>
                </a:endParaRPr>
              </a:p>
              <a:p>
                <a:pPr marR="462915" algn="ctr">
                  <a:spcBef>
                    <a:spcPts val="1160"/>
                  </a:spcBef>
                  <a:tabLst>
                    <a:tab pos="643890" algn="l"/>
                    <a:tab pos="3723004" algn="l"/>
                  </a:tabLst>
                </a:pPr>
                <a:endParaRPr lang="en-AU" sz="2400" dirty="0">
                  <a:solidFill>
                    <a:srgbClr val="C00000"/>
                  </a:solidFill>
                  <a:latin typeface="Cambria Math"/>
                  <a:cs typeface="Cambria Math"/>
                </a:endParaRPr>
              </a:p>
              <a:p>
                <a:pPr marL="650875" lvl="1" indent="-274955">
                  <a:spcBef>
                    <a:spcPts val="8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AU" sz="2700" spc="-25" dirty="0">
                    <a:latin typeface="Calibri"/>
                    <a:cs typeface="Calibri"/>
                  </a:rPr>
                  <a:t>Where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pc="-12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altLang="zh-CN" sz="2800" i="1" spc="-12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AU" sz="2800" b="0" i="1" spc="-12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sz="2800" b="0" i="1" spc="-12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800" b="0" i="1" spc="-12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AU"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=</a:t>
                </a:r>
                <a:r>
                  <a:rPr lang="en-AU" sz="2800" spc="14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1</a:t>
                </a:r>
                <a:r>
                  <a:rPr lang="en-AU" sz="2800" spc="-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700" spc="-20" dirty="0">
                    <a:latin typeface="Calibri"/>
                    <a:cs typeface="Calibri"/>
                  </a:rPr>
                  <a:t>when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node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4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𝑢</a:t>
                </a:r>
                <a:r>
                  <a:rPr lang="en-AU" sz="2400" spc="12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and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4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𝑣</a:t>
                </a:r>
                <a:r>
                  <a:rPr lang="en-AU" sz="2400" spc="13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700" spc="-25" dirty="0">
                    <a:latin typeface="Calibri"/>
                    <a:cs typeface="Calibri"/>
                  </a:rPr>
                  <a:t>are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700" b="1" spc="-15" dirty="0">
                    <a:solidFill>
                      <a:srgbClr val="D60093"/>
                    </a:solidFill>
                    <a:latin typeface="Calibri"/>
                    <a:cs typeface="Calibri"/>
                  </a:rPr>
                  <a:t>similar</a:t>
                </a:r>
                <a:endParaRPr lang="en-AU" sz="27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34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AU" sz="280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CE</a:t>
                </a:r>
                <a:r>
                  <a:rPr lang="en-AU" sz="2800" spc="-20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en-AU" sz="2700" spc="-5" dirty="0">
                    <a:latin typeface="Calibri"/>
                    <a:cs typeface="Calibri"/>
                  </a:rPr>
                  <a:t>is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the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700" spc="-25" dirty="0">
                    <a:latin typeface="Calibri"/>
                    <a:cs typeface="Calibri"/>
                  </a:rPr>
                  <a:t>cross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30" dirty="0">
                    <a:latin typeface="Calibri"/>
                    <a:cs typeface="Calibri"/>
                  </a:rPr>
                  <a:t>entropy </a:t>
                </a:r>
              </a:p>
              <a:p>
                <a:pPr marL="650875" lvl="1" indent="-274955">
                  <a:spcBef>
                    <a:spcPts val="340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AU" sz="2800" spc="-5" dirty="0">
                    <a:solidFill>
                      <a:srgbClr val="C00000"/>
                    </a:solidFill>
                    <a:latin typeface="Cambria Math"/>
                    <a:cs typeface="Cambria Math"/>
                  </a:rPr>
                  <a:t>DEC </a:t>
                </a:r>
                <a:r>
                  <a:rPr lang="en-AU" sz="2700" spc="-5" dirty="0">
                    <a:latin typeface="Calibri"/>
                    <a:cs typeface="Calibri"/>
                  </a:rPr>
                  <a:t>is</a:t>
                </a:r>
                <a:r>
                  <a:rPr lang="en-AU" sz="2700" spc="-45" dirty="0">
                    <a:latin typeface="Calibri"/>
                    <a:cs typeface="Calibri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the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700" spc="-20" dirty="0">
                    <a:latin typeface="Calibri"/>
                    <a:cs typeface="Calibri"/>
                  </a:rPr>
                  <a:t>decoder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such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r>
                  <a:rPr lang="en-AU" sz="2700" spc="-10" dirty="0">
                    <a:latin typeface="Calibri"/>
                    <a:cs typeface="Calibri"/>
                  </a:rPr>
                  <a:t>as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15" dirty="0">
                    <a:latin typeface="Calibri"/>
                    <a:cs typeface="Calibri"/>
                  </a:rPr>
                  <a:t>inner</a:t>
                </a:r>
                <a:r>
                  <a:rPr lang="en-AU" sz="2700" spc="-40" dirty="0">
                    <a:latin typeface="Calibri"/>
                    <a:cs typeface="Calibri"/>
                  </a:rPr>
                  <a:t> </a:t>
                </a:r>
                <a:r>
                  <a:rPr lang="en-AU" sz="2700" spc="-25" dirty="0">
                    <a:latin typeface="Calibri"/>
                    <a:cs typeface="Calibri"/>
                  </a:rPr>
                  <a:t>product</a:t>
                </a:r>
                <a:r>
                  <a:rPr lang="en-AU" sz="2700" spc="-35" dirty="0">
                    <a:latin typeface="Calibri"/>
                    <a:cs typeface="Calibri"/>
                  </a:rPr>
                  <a:t> </a:t>
                </a:r>
                <a:endParaRPr lang="en-AU" sz="2700" spc="-20" dirty="0">
                  <a:latin typeface="Calibri"/>
                  <a:cs typeface="Calibri"/>
                </a:endParaRPr>
              </a:p>
              <a:p>
                <a:pPr marL="358140" marR="166370" indent="-320040">
                  <a:lnSpc>
                    <a:spcPts val="3379"/>
                  </a:lnSpc>
                  <a:spcBef>
                    <a:spcPts val="270"/>
                  </a:spcBef>
                  <a:buClr>
                    <a:srgbClr val="F0AD00"/>
                  </a:buClr>
                  <a:buSzPct val="81250"/>
                  <a:buFont typeface="Wingdings 2"/>
                  <a:buChar char=""/>
                  <a:tabLst>
                    <a:tab pos="357505" algn="l"/>
                    <a:tab pos="358140" algn="l"/>
                  </a:tabLst>
                </a:pPr>
                <a:r>
                  <a:rPr lang="en-AU" sz="3200" b="1" spc="-5" dirty="0">
                    <a:solidFill>
                      <a:srgbClr val="D60093"/>
                    </a:solidFill>
                    <a:latin typeface="Calibri"/>
                    <a:cs typeface="Calibri"/>
                  </a:rPr>
                  <a:t>Node similarity</a:t>
                </a:r>
                <a:r>
                  <a:rPr lang="en-AU" sz="3200" b="1" dirty="0">
                    <a:solidFill>
                      <a:srgbClr val="D60093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3200" spc="-10" dirty="0">
                    <a:latin typeface="Calibri"/>
                    <a:cs typeface="Calibri"/>
                  </a:rPr>
                  <a:t>can</a:t>
                </a:r>
                <a:r>
                  <a:rPr lang="en-AU" sz="3200" spc="5" dirty="0">
                    <a:latin typeface="Calibri"/>
                    <a:cs typeface="Calibri"/>
                  </a:rPr>
                  <a:t> </a:t>
                </a:r>
                <a:r>
                  <a:rPr lang="en-AU" sz="3200" dirty="0">
                    <a:latin typeface="Calibri"/>
                    <a:cs typeface="Calibri"/>
                  </a:rPr>
                  <a:t>be</a:t>
                </a:r>
                <a:r>
                  <a:rPr lang="en-AU" sz="3200" spc="-10" dirty="0">
                    <a:latin typeface="Calibri"/>
                    <a:cs typeface="Calibri"/>
                  </a:rPr>
                  <a:t> </a:t>
                </a:r>
                <a:r>
                  <a:rPr lang="en-AU" sz="3200" spc="-5" dirty="0">
                    <a:latin typeface="Calibri"/>
                    <a:cs typeface="Calibri"/>
                  </a:rPr>
                  <a:t>anything</a:t>
                </a:r>
                <a:r>
                  <a:rPr lang="en-AU" sz="3200" spc="5" dirty="0">
                    <a:latin typeface="Calibri"/>
                    <a:cs typeface="Calibri"/>
                  </a:rPr>
                  <a:t> </a:t>
                </a:r>
                <a:r>
                  <a:rPr lang="en-AU" sz="3200" spc="-15" dirty="0">
                    <a:latin typeface="Calibri"/>
                    <a:cs typeface="Calibri"/>
                  </a:rPr>
                  <a:t>from previous</a:t>
                </a:r>
                <a:r>
                  <a:rPr lang="en-AU" sz="3200" spc="5" dirty="0">
                    <a:latin typeface="Calibri"/>
                    <a:cs typeface="Calibri"/>
                  </a:rPr>
                  <a:t> </a:t>
                </a:r>
                <a:r>
                  <a:rPr lang="en-AU" sz="3200" spc="-10" dirty="0">
                    <a:latin typeface="Calibri"/>
                    <a:cs typeface="Calibri"/>
                  </a:rPr>
                  <a:t>lectures</a:t>
                </a:r>
                <a:r>
                  <a:rPr lang="en-AU" sz="3200" dirty="0">
                    <a:latin typeface="Calibri"/>
                    <a:cs typeface="Calibri"/>
                  </a:rPr>
                  <a:t>,</a:t>
                </a:r>
                <a:r>
                  <a:rPr lang="en-AU" sz="3200" spc="-5" dirty="0">
                    <a:latin typeface="Calibri"/>
                    <a:cs typeface="Calibri"/>
                  </a:rPr>
                  <a:t> </a:t>
                </a:r>
                <a:r>
                  <a:rPr lang="en-AU" sz="3200" spc="5" dirty="0">
                    <a:latin typeface="Calibri"/>
                    <a:cs typeface="Calibri"/>
                  </a:rPr>
                  <a:t>e.g.,</a:t>
                </a:r>
                <a:r>
                  <a:rPr lang="en-AU" sz="3200" dirty="0">
                    <a:latin typeface="Calibri"/>
                    <a:cs typeface="Calibri"/>
                  </a:rPr>
                  <a:t> a</a:t>
                </a:r>
                <a:r>
                  <a:rPr lang="en-AU" sz="3200" spc="5" dirty="0">
                    <a:latin typeface="Calibri"/>
                    <a:cs typeface="Calibri"/>
                  </a:rPr>
                  <a:t> </a:t>
                </a:r>
                <a:r>
                  <a:rPr lang="en-AU" sz="3200" spc="-5" dirty="0">
                    <a:latin typeface="Calibri"/>
                    <a:cs typeface="Calibri"/>
                  </a:rPr>
                  <a:t>loss based</a:t>
                </a:r>
                <a:r>
                  <a:rPr lang="en-AU" sz="3200" spc="5" dirty="0">
                    <a:latin typeface="Calibri"/>
                    <a:cs typeface="Calibri"/>
                  </a:rPr>
                  <a:t> </a:t>
                </a:r>
                <a:r>
                  <a:rPr lang="en-AU" sz="3200" dirty="0">
                    <a:latin typeface="Calibri"/>
                    <a:cs typeface="Calibri"/>
                  </a:rPr>
                  <a:t>on:</a:t>
                </a:r>
              </a:p>
              <a:p>
                <a:pPr marL="650875" lvl="1" indent="-274955">
                  <a:spcBef>
                    <a:spcPts val="32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AU" sz="2700" b="1" spc="-20" dirty="0">
                    <a:solidFill>
                      <a:srgbClr val="0070C0"/>
                    </a:solidFill>
                    <a:latin typeface="Calibri"/>
                    <a:cs typeface="Calibri"/>
                  </a:rPr>
                  <a:t>Random</a:t>
                </a:r>
                <a:r>
                  <a:rPr lang="en-AU" sz="2700" b="1" spc="-4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b="1" spc="-30" dirty="0">
                    <a:solidFill>
                      <a:srgbClr val="0070C0"/>
                    </a:solidFill>
                    <a:latin typeface="Calibri"/>
                    <a:cs typeface="Calibri"/>
                  </a:rPr>
                  <a:t>walks</a:t>
                </a:r>
                <a:r>
                  <a:rPr lang="en-AU" sz="2700" b="1" spc="-2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spc="-20" dirty="0">
                    <a:latin typeface="Calibri"/>
                    <a:cs typeface="Calibri"/>
                  </a:rPr>
                  <a:t>(node2vec,</a:t>
                </a:r>
                <a:r>
                  <a:rPr lang="en-AU" sz="2700" spc="-30" dirty="0">
                    <a:latin typeface="Calibri"/>
                    <a:cs typeface="Calibri"/>
                  </a:rPr>
                  <a:t> DeepWalk,</a:t>
                </a:r>
                <a:r>
                  <a:rPr lang="en-AU" sz="2700" spc="-25" dirty="0">
                    <a:latin typeface="Calibri"/>
                    <a:cs typeface="Calibri"/>
                  </a:rPr>
                  <a:t> struc2vec)</a:t>
                </a:r>
                <a:endParaRPr lang="en-AU" sz="2700" dirty="0">
                  <a:latin typeface="Calibri"/>
                  <a:cs typeface="Calibri"/>
                </a:endParaRPr>
              </a:p>
              <a:p>
                <a:pPr marL="650875" lvl="1" indent="-274955">
                  <a:spcBef>
                    <a:spcPts val="265"/>
                  </a:spcBef>
                  <a:buClr>
                    <a:srgbClr val="60B5CC"/>
                  </a:buClr>
                  <a:buFont typeface="Wingdings"/>
                  <a:buChar char=""/>
                  <a:tabLst>
                    <a:tab pos="650875" algn="l"/>
                  </a:tabLst>
                </a:pPr>
                <a:r>
                  <a:rPr lang="en-AU" sz="2700" b="1" spc="-15" dirty="0">
                    <a:solidFill>
                      <a:srgbClr val="0070C0"/>
                    </a:solidFill>
                    <a:latin typeface="Calibri"/>
                    <a:cs typeface="Calibri"/>
                  </a:rPr>
                  <a:t>Node</a:t>
                </a:r>
                <a:r>
                  <a:rPr lang="en-AU" sz="2700" b="1" spc="-40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b="1" spc="-30" dirty="0">
                    <a:solidFill>
                      <a:srgbClr val="0070C0"/>
                    </a:solidFill>
                    <a:latin typeface="Calibri"/>
                    <a:cs typeface="Calibri"/>
                  </a:rPr>
                  <a:t>proximity</a:t>
                </a:r>
                <a:r>
                  <a:rPr lang="en-AU" sz="2700" b="1" spc="-3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b="1" spc="-10" dirty="0">
                    <a:solidFill>
                      <a:srgbClr val="0070C0"/>
                    </a:solidFill>
                    <a:latin typeface="Calibri"/>
                    <a:cs typeface="Calibri"/>
                  </a:rPr>
                  <a:t>in</a:t>
                </a:r>
                <a:r>
                  <a:rPr lang="en-AU" sz="2700" b="1" spc="-45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b="1" spc="-15" dirty="0">
                    <a:solidFill>
                      <a:srgbClr val="0070C0"/>
                    </a:solidFill>
                    <a:latin typeface="Calibri"/>
                    <a:cs typeface="Calibri"/>
                  </a:rPr>
                  <a:t>the</a:t>
                </a:r>
                <a:r>
                  <a:rPr lang="en-AU" sz="2700" b="1" spc="-40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700" b="1" spc="-30" dirty="0">
                    <a:solidFill>
                      <a:srgbClr val="0070C0"/>
                    </a:solidFill>
                    <a:latin typeface="Calibri"/>
                    <a:cs typeface="Calibri"/>
                  </a:rPr>
                  <a:t>graph</a:t>
                </a:r>
                <a:endParaRPr sz="27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09" y="1100498"/>
                <a:ext cx="7952105" cy="4969630"/>
              </a:xfrm>
              <a:prstGeom prst="rect">
                <a:avLst/>
              </a:prstGeom>
              <a:blipFill>
                <a:blip r:embed="rId5"/>
                <a:stretch>
                  <a:fillRect l="-1762" b="-3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F21411D-00E5-4007-B720-22D5C5FAF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271" y="1911935"/>
            <a:ext cx="4239458" cy="9468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174" y="275747"/>
            <a:ext cx="4767072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346200" y="1236271"/>
            <a:ext cx="10515600" cy="1008063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b="1" spc="-10" dirty="0">
                <a:solidFill>
                  <a:srgbClr val="D60093"/>
                </a:solidFill>
              </a:rPr>
              <a:t>Directly </a:t>
            </a:r>
            <a:r>
              <a:rPr b="1" spc="-20" dirty="0">
                <a:solidFill>
                  <a:srgbClr val="D60093"/>
                </a:solidFill>
              </a:rPr>
              <a:t>train</a:t>
            </a:r>
            <a:r>
              <a:rPr b="1" spc="-10" dirty="0">
                <a:solidFill>
                  <a:srgbClr val="D60093"/>
                </a:solidFill>
              </a:rPr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5" dirty="0"/>
              <a:t>model</a:t>
            </a:r>
            <a:r>
              <a:rPr dirty="0"/>
              <a:t> </a:t>
            </a:r>
            <a:r>
              <a:rPr spc="-25" dirty="0"/>
              <a:t>for</a:t>
            </a:r>
            <a:r>
              <a:rPr spc="-5" dirty="0"/>
              <a:t> </a:t>
            </a:r>
            <a:r>
              <a:rPr dirty="0"/>
              <a:t>a supervised</a:t>
            </a:r>
            <a:r>
              <a:rPr spc="5" dirty="0"/>
              <a:t> </a:t>
            </a:r>
            <a:r>
              <a:rPr spc="-10" dirty="0"/>
              <a:t>task </a:t>
            </a:r>
            <a:r>
              <a:rPr spc="-710" dirty="0"/>
              <a:t> </a:t>
            </a:r>
            <a:r>
              <a:rPr spc="5" dirty="0"/>
              <a:t>(e.g.,</a:t>
            </a:r>
            <a:r>
              <a:rPr spc="-5" dirty="0"/>
              <a:t> </a:t>
            </a:r>
            <a:r>
              <a:rPr dirty="0"/>
              <a:t>node</a:t>
            </a:r>
            <a:r>
              <a:rPr spc="-5" dirty="0"/>
              <a:t> classification)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246" y="2802183"/>
            <a:ext cx="3097530" cy="3408679"/>
            <a:chOff x="4419246" y="2802182"/>
            <a:chExt cx="3097530" cy="34086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246" y="2802182"/>
              <a:ext cx="3096903" cy="3408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90882" y="3501613"/>
              <a:ext cx="857250" cy="824230"/>
            </a:xfrm>
            <a:custGeom>
              <a:avLst/>
              <a:gdLst/>
              <a:ahLst/>
              <a:cxnLst/>
              <a:rect l="l" t="t" r="r" b="b"/>
              <a:pathLst>
                <a:path w="857250" h="824229">
                  <a:moveTo>
                    <a:pt x="28718" y="451301"/>
                  </a:moveTo>
                  <a:lnTo>
                    <a:pt x="28731" y="451543"/>
                  </a:lnTo>
                  <a:lnTo>
                    <a:pt x="24293" y="451777"/>
                  </a:lnTo>
                  <a:lnTo>
                    <a:pt x="2344" y="455270"/>
                  </a:lnTo>
                  <a:lnTo>
                    <a:pt x="4157" y="466667"/>
                  </a:lnTo>
                  <a:lnTo>
                    <a:pt x="30496" y="462475"/>
                  </a:lnTo>
                  <a:lnTo>
                    <a:pt x="28718" y="451301"/>
                  </a:lnTo>
                  <a:close/>
                </a:path>
                <a:path w="857250" h="824229">
                  <a:moveTo>
                    <a:pt x="238" y="406220"/>
                  </a:moveTo>
                  <a:lnTo>
                    <a:pt x="0" y="413099"/>
                  </a:lnTo>
                  <a:lnTo>
                    <a:pt x="2098" y="452946"/>
                  </a:lnTo>
                  <a:lnTo>
                    <a:pt x="24293" y="451777"/>
                  </a:lnTo>
                  <a:lnTo>
                    <a:pt x="28682" y="451078"/>
                  </a:lnTo>
                  <a:lnTo>
                    <a:pt x="26633" y="411695"/>
                  </a:lnTo>
                  <a:lnTo>
                    <a:pt x="26871" y="407623"/>
                  </a:lnTo>
                  <a:lnTo>
                    <a:pt x="238" y="406220"/>
                  </a:lnTo>
                  <a:close/>
                </a:path>
                <a:path w="857250" h="824229">
                  <a:moveTo>
                    <a:pt x="28682" y="451078"/>
                  </a:moveTo>
                  <a:lnTo>
                    <a:pt x="24293" y="451777"/>
                  </a:lnTo>
                  <a:lnTo>
                    <a:pt x="28731" y="451543"/>
                  </a:lnTo>
                  <a:lnTo>
                    <a:pt x="28682" y="451078"/>
                  </a:lnTo>
                  <a:close/>
                </a:path>
                <a:path w="857250" h="824229">
                  <a:moveTo>
                    <a:pt x="28706" y="451078"/>
                  </a:moveTo>
                  <a:lnTo>
                    <a:pt x="28718" y="451301"/>
                  </a:lnTo>
                  <a:lnTo>
                    <a:pt x="28706" y="451078"/>
                  </a:lnTo>
                  <a:close/>
                </a:path>
                <a:path w="857250" h="824229">
                  <a:moveTo>
                    <a:pt x="46425" y="449437"/>
                  </a:moveTo>
                  <a:lnTo>
                    <a:pt x="46487" y="450608"/>
                  </a:lnTo>
                  <a:lnTo>
                    <a:pt x="37683" y="451072"/>
                  </a:lnTo>
                  <a:lnTo>
                    <a:pt x="39276" y="461078"/>
                  </a:lnTo>
                  <a:lnTo>
                    <a:pt x="48055" y="459681"/>
                  </a:lnTo>
                  <a:lnTo>
                    <a:pt x="46425" y="449437"/>
                  </a:lnTo>
                  <a:close/>
                </a:path>
                <a:path w="857250" h="824229">
                  <a:moveTo>
                    <a:pt x="46241" y="448284"/>
                  </a:moveTo>
                  <a:lnTo>
                    <a:pt x="37535" y="449669"/>
                  </a:lnTo>
                  <a:lnTo>
                    <a:pt x="37572" y="450375"/>
                  </a:lnTo>
                  <a:lnTo>
                    <a:pt x="37683" y="451072"/>
                  </a:lnTo>
                  <a:lnTo>
                    <a:pt x="46487" y="450608"/>
                  </a:lnTo>
                  <a:lnTo>
                    <a:pt x="46425" y="449437"/>
                  </a:lnTo>
                  <a:lnTo>
                    <a:pt x="46241" y="448284"/>
                  </a:lnTo>
                  <a:close/>
                </a:path>
                <a:path w="857250" h="824229">
                  <a:moveTo>
                    <a:pt x="35750" y="408090"/>
                  </a:moveTo>
                  <a:lnTo>
                    <a:pt x="35510" y="411228"/>
                  </a:lnTo>
                  <a:lnTo>
                    <a:pt x="37535" y="449669"/>
                  </a:lnTo>
                  <a:lnTo>
                    <a:pt x="46241" y="448284"/>
                  </a:lnTo>
                  <a:lnTo>
                    <a:pt x="44389" y="410761"/>
                  </a:lnTo>
                  <a:lnTo>
                    <a:pt x="44627" y="408557"/>
                  </a:lnTo>
                  <a:lnTo>
                    <a:pt x="35750" y="408090"/>
                  </a:lnTo>
                  <a:close/>
                </a:path>
                <a:path w="857250" h="824229">
                  <a:moveTo>
                    <a:pt x="46364" y="448284"/>
                  </a:moveTo>
                  <a:lnTo>
                    <a:pt x="46425" y="449437"/>
                  </a:lnTo>
                  <a:lnTo>
                    <a:pt x="46364" y="448284"/>
                  </a:lnTo>
                  <a:close/>
                </a:path>
                <a:path w="857250" h="824229">
                  <a:moveTo>
                    <a:pt x="12703" y="313759"/>
                  </a:moveTo>
                  <a:lnTo>
                    <a:pt x="8502" y="329892"/>
                  </a:lnTo>
                  <a:lnTo>
                    <a:pt x="3773" y="359608"/>
                  </a:lnTo>
                  <a:lnTo>
                    <a:pt x="30111" y="363800"/>
                  </a:lnTo>
                  <a:lnTo>
                    <a:pt x="34841" y="334083"/>
                  </a:lnTo>
                  <a:lnTo>
                    <a:pt x="38463" y="320666"/>
                  </a:lnTo>
                  <a:lnTo>
                    <a:pt x="12703" y="313759"/>
                  </a:lnTo>
                  <a:close/>
                </a:path>
                <a:path w="857250" h="824229">
                  <a:moveTo>
                    <a:pt x="47049" y="322968"/>
                  </a:moveTo>
                  <a:lnTo>
                    <a:pt x="43620" y="335481"/>
                  </a:lnTo>
                  <a:lnTo>
                    <a:pt x="38891" y="365197"/>
                  </a:lnTo>
                  <a:lnTo>
                    <a:pt x="47670" y="366594"/>
                  </a:lnTo>
                  <a:lnTo>
                    <a:pt x="52400" y="336878"/>
                  </a:lnTo>
                  <a:lnTo>
                    <a:pt x="55637" y="325271"/>
                  </a:lnTo>
                  <a:lnTo>
                    <a:pt x="47049" y="322968"/>
                  </a:lnTo>
                  <a:close/>
                </a:path>
                <a:path w="857250" h="824229">
                  <a:moveTo>
                    <a:pt x="77837" y="242743"/>
                  </a:moveTo>
                  <a:lnTo>
                    <a:pt x="66589" y="264984"/>
                  </a:lnTo>
                  <a:lnTo>
                    <a:pt x="60105" y="281973"/>
                  </a:lnTo>
                  <a:lnTo>
                    <a:pt x="68411" y="285142"/>
                  </a:lnTo>
                  <a:lnTo>
                    <a:pt x="74895" y="268154"/>
                  </a:lnTo>
                  <a:lnTo>
                    <a:pt x="85780" y="246734"/>
                  </a:lnTo>
                  <a:lnTo>
                    <a:pt x="77837" y="242743"/>
                  </a:lnTo>
                  <a:close/>
                </a:path>
                <a:path w="857250" h="824229">
                  <a:moveTo>
                    <a:pt x="46061" y="226782"/>
                  </a:moveTo>
                  <a:lnTo>
                    <a:pt x="33366" y="252304"/>
                  </a:lnTo>
                  <a:lnTo>
                    <a:pt x="26883" y="269293"/>
                  </a:lnTo>
                  <a:lnTo>
                    <a:pt x="51799" y="278803"/>
                  </a:lnTo>
                  <a:lnTo>
                    <a:pt x="58284" y="261814"/>
                  </a:lnTo>
                  <a:lnTo>
                    <a:pt x="69893" y="238753"/>
                  </a:lnTo>
                  <a:lnTo>
                    <a:pt x="46061" y="226782"/>
                  </a:lnTo>
                  <a:close/>
                </a:path>
                <a:path w="857250" h="824229">
                  <a:moveTo>
                    <a:pt x="125512" y="172224"/>
                  </a:moveTo>
                  <a:lnTo>
                    <a:pt x="102866" y="201164"/>
                  </a:lnTo>
                  <a:lnTo>
                    <a:pt x="99950" y="205766"/>
                  </a:lnTo>
                  <a:lnTo>
                    <a:pt x="107459" y="210524"/>
                  </a:lnTo>
                  <a:lnTo>
                    <a:pt x="110375" y="205921"/>
                  </a:lnTo>
                  <a:lnTo>
                    <a:pt x="132523" y="177690"/>
                  </a:lnTo>
                  <a:lnTo>
                    <a:pt x="125512" y="172224"/>
                  </a:lnTo>
                  <a:close/>
                </a:path>
                <a:path w="857250" h="824229">
                  <a:moveTo>
                    <a:pt x="99522" y="148042"/>
                  </a:moveTo>
                  <a:lnTo>
                    <a:pt x="97469" y="150357"/>
                  </a:lnTo>
                  <a:lnTo>
                    <a:pt x="72826" y="182133"/>
                  </a:lnTo>
                  <a:lnTo>
                    <a:pt x="69910" y="186735"/>
                  </a:lnTo>
                  <a:lnTo>
                    <a:pt x="92440" y="201007"/>
                  </a:lnTo>
                  <a:lnTo>
                    <a:pt x="95356" y="196405"/>
                  </a:lnTo>
                  <a:lnTo>
                    <a:pt x="118501" y="166757"/>
                  </a:lnTo>
                  <a:lnTo>
                    <a:pt x="118879" y="166389"/>
                  </a:lnTo>
                  <a:lnTo>
                    <a:pt x="99522" y="148042"/>
                  </a:lnTo>
                  <a:close/>
                </a:path>
                <a:path w="857250" h="824229">
                  <a:moveTo>
                    <a:pt x="188780" y="114198"/>
                  </a:moveTo>
                  <a:lnTo>
                    <a:pt x="178847" y="121246"/>
                  </a:lnTo>
                  <a:lnTo>
                    <a:pt x="155472" y="141621"/>
                  </a:lnTo>
                  <a:lnTo>
                    <a:pt x="161312" y="148323"/>
                  </a:lnTo>
                  <a:lnTo>
                    <a:pt x="184689" y="127948"/>
                  </a:lnTo>
                  <a:lnTo>
                    <a:pt x="193960" y="121422"/>
                  </a:lnTo>
                  <a:lnTo>
                    <a:pt x="188780" y="114198"/>
                  </a:lnTo>
                  <a:close/>
                </a:path>
                <a:path w="857250" h="824229">
                  <a:moveTo>
                    <a:pt x="168057" y="85300"/>
                  </a:moveTo>
                  <a:lnTo>
                    <a:pt x="155483" y="94439"/>
                  </a:lnTo>
                  <a:lnTo>
                    <a:pt x="132107" y="114814"/>
                  </a:lnTo>
                  <a:lnTo>
                    <a:pt x="149630" y="134919"/>
                  </a:lnTo>
                  <a:lnTo>
                    <a:pt x="173007" y="114545"/>
                  </a:lnTo>
                  <a:lnTo>
                    <a:pt x="183598" y="106973"/>
                  </a:lnTo>
                  <a:lnTo>
                    <a:pt x="168057" y="85300"/>
                  </a:lnTo>
                  <a:close/>
                </a:path>
                <a:path w="857250" h="824229">
                  <a:moveTo>
                    <a:pt x="263224" y="70831"/>
                  </a:moveTo>
                  <a:lnTo>
                    <a:pt x="241593" y="80759"/>
                  </a:lnTo>
                  <a:lnTo>
                    <a:pt x="224840" y="90519"/>
                  </a:lnTo>
                  <a:lnTo>
                    <a:pt x="229316" y="98200"/>
                  </a:lnTo>
                  <a:lnTo>
                    <a:pt x="246067" y="88440"/>
                  </a:lnTo>
                  <a:lnTo>
                    <a:pt x="266952" y="78902"/>
                  </a:lnTo>
                  <a:lnTo>
                    <a:pt x="263224" y="70831"/>
                  </a:lnTo>
                  <a:close/>
                </a:path>
                <a:path w="857250" h="824229">
                  <a:moveTo>
                    <a:pt x="248311" y="38550"/>
                  </a:moveTo>
                  <a:lnTo>
                    <a:pt x="223692" y="50032"/>
                  </a:lnTo>
                  <a:lnTo>
                    <a:pt x="206940" y="59792"/>
                  </a:lnTo>
                  <a:lnTo>
                    <a:pt x="220365" y="82837"/>
                  </a:lnTo>
                  <a:lnTo>
                    <a:pt x="237117" y="73077"/>
                  </a:lnTo>
                  <a:lnTo>
                    <a:pt x="259496" y="62762"/>
                  </a:lnTo>
                  <a:lnTo>
                    <a:pt x="248311" y="38550"/>
                  </a:lnTo>
                  <a:close/>
                </a:path>
                <a:path w="857250" h="824229">
                  <a:moveTo>
                    <a:pt x="345168" y="44226"/>
                  </a:moveTo>
                  <a:lnTo>
                    <a:pt x="312159" y="52302"/>
                  </a:lnTo>
                  <a:lnTo>
                    <a:pt x="303486" y="55346"/>
                  </a:lnTo>
                  <a:lnTo>
                    <a:pt x="306430" y="63734"/>
                  </a:lnTo>
                  <a:lnTo>
                    <a:pt x="315103" y="60690"/>
                  </a:lnTo>
                  <a:lnTo>
                    <a:pt x="347296" y="52857"/>
                  </a:lnTo>
                  <a:lnTo>
                    <a:pt x="345168" y="44226"/>
                  </a:lnTo>
                  <a:close/>
                </a:path>
                <a:path w="857250" h="824229">
                  <a:moveTo>
                    <a:pt x="336655" y="9700"/>
                  </a:moveTo>
                  <a:lnTo>
                    <a:pt x="300382" y="18749"/>
                  </a:lnTo>
                  <a:lnTo>
                    <a:pt x="291710" y="21793"/>
                  </a:lnTo>
                  <a:lnTo>
                    <a:pt x="300542" y="46958"/>
                  </a:lnTo>
                  <a:lnTo>
                    <a:pt x="309215" y="43914"/>
                  </a:lnTo>
                  <a:lnTo>
                    <a:pt x="343040" y="35594"/>
                  </a:lnTo>
                  <a:lnTo>
                    <a:pt x="336655" y="9700"/>
                  </a:lnTo>
                  <a:close/>
                </a:path>
                <a:path w="857250" h="824229">
                  <a:moveTo>
                    <a:pt x="427520" y="0"/>
                  </a:moveTo>
                  <a:lnTo>
                    <a:pt x="383824" y="2219"/>
                  </a:lnTo>
                  <a:lnTo>
                    <a:pt x="382649" y="2391"/>
                  </a:lnTo>
                  <a:lnTo>
                    <a:pt x="386511" y="28780"/>
                  </a:lnTo>
                  <a:lnTo>
                    <a:pt x="387686" y="28609"/>
                  </a:lnTo>
                  <a:lnTo>
                    <a:pt x="428809" y="26638"/>
                  </a:lnTo>
                  <a:lnTo>
                    <a:pt x="430043" y="26638"/>
                  </a:lnTo>
                  <a:lnTo>
                    <a:pt x="431330" y="80"/>
                  </a:lnTo>
                  <a:lnTo>
                    <a:pt x="427520" y="0"/>
                  </a:lnTo>
                  <a:close/>
                </a:path>
                <a:path w="857250" h="824229">
                  <a:moveTo>
                    <a:pt x="430043" y="26638"/>
                  </a:moveTo>
                  <a:lnTo>
                    <a:pt x="428809" y="26638"/>
                  </a:lnTo>
                  <a:lnTo>
                    <a:pt x="430039" y="26718"/>
                  </a:lnTo>
                  <a:close/>
                </a:path>
                <a:path w="857250" h="824229">
                  <a:moveTo>
                    <a:pt x="429239" y="35518"/>
                  </a:moveTo>
                  <a:lnTo>
                    <a:pt x="388973" y="37405"/>
                  </a:lnTo>
                  <a:lnTo>
                    <a:pt x="387798" y="37576"/>
                  </a:lnTo>
                  <a:lnTo>
                    <a:pt x="389086" y="46372"/>
                  </a:lnTo>
                  <a:lnTo>
                    <a:pt x="390260" y="46201"/>
                  </a:lnTo>
                  <a:lnTo>
                    <a:pt x="429668" y="44397"/>
                  </a:lnTo>
                  <a:lnTo>
                    <a:pt x="429609" y="35598"/>
                  </a:lnTo>
                  <a:lnTo>
                    <a:pt x="429239" y="35518"/>
                  </a:lnTo>
                  <a:close/>
                </a:path>
                <a:path w="857250" h="824229">
                  <a:moveTo>
                    <a:pt x="477828" y="2872"/>
                  </a:moveTo>
                  <a:lnTo>
                    <a:pt x="473966" y="29262"/>
                  </a:lnTo>
                  <a:lnTo>
                    <a:pt x="509854" y="34514"/>
                  </a:lnTo>
                  <a:lnTo>
                    <a:pt x="517376" y="36390"/>
                  </a:lnTo>
                  <a:lnTo>
                    <a:pt x="523760" y="10496"/>
                  </a:lnTo>
                  <a:lnTo>
                    <a:pt x="513716" y="8125"/>
                  </a:lnTo>
                  <a:lnTo>
                    <a:pt x="477828" y="2872"/>
                  </a:lnTo>
                  <a:close/>
                </a:path>
                <a:path w="857250" h="824229">
                  <a:moveTo>
                    <a:pt x="472678" y="38058"/>
                  </a:moveTo>
                  <a:lnTo>
                    <a:pt x="471392" y="46854"/>
                  </a:lnTo>
                  <a:lnTo>
                    <a:pt x="507279" y="52106"/>
                  </a:lnTo>
                  <a:lnTo>
                    <a:pt x="513119" y="53653"/>
                  </a:lnTo>
                  <a:lnTo>
                    <a:pt x="515247" y="45021"/>
                  </a:lnTo>
                  <a:lnTo>
                    <a:pt x="508567" y="43310"/>
                  </a:lnTo>
                  <a:lnTo>
                    <a:pt x="472678" y="38058"/>
                  </a:lnTo>
                  <a:close/>
                </a:path>
                <a:path w="857250" h="824229">
                  <a:moveTo>
                    <a:pt x="556839" y="56447"/>
                  </a:moveTo>
                  <a:lnTo>
                    <a:pt x="553893" y="64836"/>
                  </a:lnTo>
                  <a:lnTo>
                    <a:pt x="579423" y="73795"/>
                  </a:lnTo>
                  <a:lnTo>
                    <a:pt x="593253" y="80297"/>
                  </a:lnTo>
                  <a:lnTo>
                    <a:pt x="596982" y="72226"/>
                  </a:lnTo>
                  <a:lnTo>
                    <a:pt x="582367" y="65407"/>
                  </a:lnTo>
                  <a:lnTo>
                    <a:pt x="556839" y="56447"/>
                  </a:lnTo>
                  <a:close/>
                </a:path>
                <a:path w="857250" h="824229">
                  <a:moveTo>
                    <a:pt x="568615" y="22894"/>
                  </a:moveTo>
                  <a:lnTo>
                    <a:pt x="559782" y="48059"/>
                  </a:lnTo>
                  <a:lnTo>
                    <a:pt x="585311" y="57019"/>
                  </a:lnTo>
                  <a:lnTo>
                    <a:pt x="600710" y="64155"/>
                  </a:lnTo>
                  <a:lnTo>
                    <a:pt x="611894" y="39944"/>
                  </a:lnTo>
                  <a:lnTo>
                    <a:pt x="594144" y="31854"/>
                  </a:lnTo>
                  <a:lnTo>
                    <a:pt x="568615" y="22894"/>
                  </a:lnTo>
                  <a:close/>
                </a:path>
                <a:path w="857250" h="824229">
                  <a:moveTo>
                    <a:pt x="635219" y="92191"/>
                  </a:moveTo>
                  <a:lnTo>
                    <a:pt x="630745" y="99874"/>
                  </a:lnTo>
                  <a:lnTo>
                    <a:pt x="644629" y="107962"/>
                  </a:lnTo>
                  <a:lnTo>
                    <a:pt x="665929" y="123358"/>
                  </a:lnTo>
                  <a:lnTo>
                    <a:pt x="671109" y="116135"/>
                  </a:lnTo>
                  <a:lnTo>
                    <a:pt x="649103" y="100280"/>
                  </a:lnTo>
                  <a:lnTo>
                    <a:pt x="635219" y="92191"/>
                  </a:lnTo>
                  <a:close/>
                </a:path>
                <a:path w="857250" h="824229">
                  <a:moveTo>
                    <a:pt x="653121" y="61466"/>
                  </a:moveTo>
                  <a:lnTo>
                    <a:pt x="639695" y="84510"/>
                  </a:lnTo>
                  <a:lnTo>
                    <a:pt x="653578" y="92599"/>
                  </a:lnTo>
                  <a:lnTo>
                    <a:pt x="676290" y="108910"/>
                  </a:lnTo>
                  <a:lnTo>
                    <a:pt x="691832" y="87237"/>
                  </a:lnTo>
                  <a:lnTo>
                    <a:pt x="667003" y="69555"/>
                  </a:lnTo>
                  <a:lnTo>
                    <a:pt x="653121" y="61466"/>
                  </a:lnTo>
                  <a:close/>
                </a:path>
                <a:path w="857250" h="824229">
                  <a:moveTo>
                    <a:pt x="704222" y="143804"/>
                  </a:moveTo>
                  <a:lnTo>
                    <a:pt x="698381" y="150506"/>
                  </a:lnTo>
                  <a:lnTo>
                    <a:pt x="701360" y="153102"/>
                  </a:lnTo>
                  <a:lnTo>
                    <a:pt x="726061" y="179312"/>
                  </a:lnTo>
                  <a:lnTo>
                    <a:pt x="726122" y="179558"/>
                  </a:lnTo>
                  <a:lnTo>
                    <a:pt x="733132" y="174091"/>
                  </a:lnTo>
                  <a:lnTo>
                    <a:pt x="732513" y="173197"/>
                  </a:lnTo>
                  <a:lnTo>
                    <a:pt x="707200" y="146400"/>
                  </a:lnTo>
                  <a:lnTo>
                    <a:pt x="704222" y="143804"/>
                  </a:lnTo>
                  <a:close/>
                </a:path>
                <a:path w="857250" h="824229">
                  <a:moveTo>
                    <a:pt x="727588" y="116998"/>
                  </a:moveTo>
                  <a:lnTo>
                    <a:pt x="710064" y="137102"/>
                  </a:lnTo>
                  <a:lnTo>
                    <a:pt x="713041" y="139698"/>
                  </a:lnTo>
                  <a:lnTo>
                    <a:pt x="738966" y="167082"/>
                  </a:lnTo>
                  <a:lnTo>
                    <a:pt x="740143" y="168625"/>
                  </a:lnTo>
                  <a:lnTo>
                    <a:pt x="761175" y="152226"/>
                  </a:lnTo>
                  <a:lnTo>
                    <a:pt x="758323" y="148736"/>
                  </a:lnTo>
                  <a:lnTo>
                    <a:pt x="730564" y="119593"/>
                  </a:lnTo>
                  <a:lnTo>
                    <a:pt x="727588" y="116998"/>
                  </a:lnTo>
                  <a:close/>
                </a:path>
                <a:path w="857250" h="824229">
                  <a:moveTo>
                    <a:pt x="759016" y="208574"/>
                  </a:moveTo>
                  <a:lnTo>
                    <a:pt x="751507" y="213332"/>
                  </a:lnTo>
                  <a:lnTo>
                    <a:pt x="767168" y="238055"/>
                  </a:lnTo>
                  <a:lnTo>
                    <a:pt x="772899" y="249704"/>
                  </a:lnTo>
                  <a:lnTo>
                    <a:pt x="780844" y="245714"/>
                  </a:lnTo>
                  <a:lnTo>
                    <a:pt x="774679" y="233296"/>
                  </a:lnTo>
                  <a:lnTo>
                    <a:pt x="759016" y="208574"/>
                  </a:lnTo>
                  <a:close/>
                </a:path>
                <a:path w="857250" h="824229">
                  <a:moveTo>
                    <a:pt x="789057" y="189543"/>
                  </a:moveTo>
                  <a:lnTo>
                    <a:pt x="766527" y="203817"/>
                  </a:lnTo>
                  <a:lnTo>
                    <a:pt x="782189" y="228539"/>
                  </a:lnTo>
                  <a:lnTo>
                    <a:pt x="788788" y="241724"/>
                  </a:lnTo>
                  <a:lnTo>
                    <a:pt x="812619" y="229751"/>
                  </a:lnTo>
                  <a:lnTo>
                    <a:pt x="804718" y="214266"/>
                  </a:lnTo>
                  <a:lnTo>
                    <a:pt x="789057" y="189543"/>
                  </a:lnTo>
                  <a:close/>
                </a:path>
                <a:path w="857250" h="824229">
                  <a:moveTo>
                    <a:pt x="798268" y="285078"/>
                  </a:moveTo>
                  <a:lnTo>
                    <a:pt x="789962" y="288248"/>
                  </a:lnTo>
                  <a:lnTo>
                    <a:pt x="795959" y="303960"/>
                  </a:lnTo>
                  <a:lnTo>
                    <a:pt x="802412" y="328481"/>
                  </a:lnTo>
                  <a:lnTo>
                    <a:pt x="810999" y="326179"/>
                  </a:lnTo>
                  <a:lnTo>
                    <a:pt x="804265" y="300790"/>
                  </a:lnTo>
                  <a:lnTo>
                    <a:pt x="798268" y="285078"/>
                  </a:lnTo>
                  <a:close/>
                </a:path>
                <a:path w="857250" h="824229">
                  <a:moveTo>
                    <a:pt x="831490" y="272398"/>
                  </a:moveTo>
                  <a:lnTo>
                    <a:pt x="806574" y="281908"/>
                  </a:lnTo>
                  <a:lnTo>
                    <a:pt x="812570" y="297620"/>
                  </a:lnTo>
                  <a:lnTo>
                    <a:pt x="819586" y="323876"/>
                  </a:lnTo>
                  <a:lnTo>
                    <a:pt x="845346" y="316970"/>
                  </a:lnTo>
                  <a:lnTo>
                    <a:pt x="837487" y="288110"/>
                  </a:lnTo>
                  <a:lnTo>
                    <a:pt x="831490" y="272398"/>
                  </a:lnTo>
                  <a:close/>
                </a:path>
                <a:path w="857250" h="824229">
                  <a:moveTo>
                    <a:pt x="853937" y="362891"/>
                  </a:moveTo>
                  <a:lnTo>
                    <a:pt x="827599" y="367082"/>
                  </a:lnTo>
                  <a:lnTo>
                    <a:pt x="828506" y="372780"/>
                  </a:lnTo>
                  <a:lnTo>
                    <a:pt x="830491" y="410942"/>
                  </a:lnTo>
                  <a:lnTo>
                    <a:pt x="857124" y="409540"/>
                  </a:lnTo>
                  <a:lnTo>
                    <a:pt x="854844" y="368589"/>
                  </a:lnTo>
                  <a:lnTo>
                    <a:pt x="853937" y="362891"/>
                  </a:lnTo>
                  <a:close/>
                </a:path>
                <a:path w="857250" h="824229">
                  <a:moveTo>
                    <a:pt x="818819" y="368480"/>
                  </a:moveTo>
                  <a:lnTo>
                    <a:pt x="810040" y="369877"/>
                  </a:lnTo>
                  <a:lnTo>
                    <a:pt x="810947" y="375575"/>
                  </a:lnTo>
                  <a:lnTo>
                    <a:pt x="812736" y="411877"/>
                  </a:lnTo>
                  <a:lnTo>
                    <a:pt x="821613" y="411410"/>
                  </a:lnTo>
                  <a:lnTo>
                    <a:pt x="819726" y="374177"/>
                  </a:lnTo>
                  <a:lnTo>
                    <a:pt x="818819" y="368480"/>
                  </a:lnTo>
                  <a:close/>
                </a:path>
                <a:path w="857250" h="824229">
                  <a:moveTo>
                    <a:pt x="827984" y="454361"/>
                  </a:moveTo>
                  <a:lnTo>
                    <a:pt x="822347" y="489775"/>
                  </a:lnTo>
                  <a:lnTo>
                    <a:pt x="820219" y="497620"/>
                  </a:lnTo>
                  <a:lnTo>
                    <a:pt x="845980" y="504527"/>
                  </a:lnTo>
                  <a:lnTo>
                    <a:pt x="848686" y="493967"/>
                  </a:lnTo>
                  <a:lnTo>
                    <a:pt x="854322" y="458553"/>
                  </a:lnTo>
                  <a:lnTo>
                    <a:pt x="827984" y="454361"/>
                  </a:lnTo>
                  <a:close/>
                </a:path>
                <a:path w="857250" h="824229">
                  <a:moveTo>
                    <a:pt x="810425" y="451567"/>
                  </a:moveTo>
                  <a:lnTo>
                    <a:pt x="804788" y="486981"/>
                  </a:lnTo>
                  <a:lnTo>
                    <a:pt x="803046" y="493016"/>
                  </a:lnTo>
                  <a:lnTo>
                    <a:pt x="811632" y="495317"/>
                  </a:lnTo>
                  <a:lnTo>
                    <a:pt x="813568" y="488378"/>
                  </a:lnTo>
                  <a:lnTo>
                    <a:pt x="819204" y="452964"/>
                  </a:lnTo>
                  <a:lnTo>
                    <a:pt x="810425" y="451567"/>
                  </a:lnTo>
                  <a:close/>
                </a:path>
                <a:path w="857250" h="824229">
                  <a:moveTo>
                    <a:pt x="807445" y="539666"/>
                  </a:moveTo>
                  <a:lnTo>
                    <a:pt x="798904" y="562046"/>
                  </a:lnTo>
                  <a:lnTo>
                    <a:pt x="789885" y="579950"/>
                  </a:lnTo>
                  <a:lnTo>
                    <a:pt x="813718" y="591921"/>
                  </a:lnTo>
                  <a:lnTo>
                    <a:pt x="823821" y="571555"/>
                  </a:lnTo>
                  <a:lnTo>
                    <a:pt x="832363" y="549175"/>
                  </a:lnTo>
                  <a:lnTo>
                    <a:pt x="807445" y="539666"/>
                  </a:lnTo>
                  <a:close/>
                </a:path>
                <a:path w="857250" h="824229">
                  <a:moveTo>
                    <a:pt x="790835" y="533326"/>
                  </a:moveTo>
                  <a:lnTo>
                    <a:pt x="782293" y="555706"/>
                  </a:lnTo>
                  <a:lnTo>
                    <a:pt x="773997" y="571968"/>
                  </a:lnTo>
                  <a:lnTo>
                    <a:pt x="781941" y="575960"/>
                  </a:lnTo>
                  <a:lnTo>
                    <a:pt x="790599" y="558876"/>
                  </a:lnTo>
                  <a:lnTo>
                    <a:pt x="799141" y="536496"/>
                  </a:lnTo>
                  <a:lnTo>
                    <a:pt x="790835" y="533326"/>
                  </a:lnTo>
                  <a:close/>
                </a:path>
                <a:path w="857250" h="824229">
                  <a:moveTo>
                    <a:pt x="767835" y="617976"/>
                  </a:moveTo>
                  <a:lnTo>
                    <a:pt x="761832" y="627453"/>
                  </a:lnTo>
                  <a:lnTo>
                    <a:pt x="741646" y="653305"/>
                  </a:lnTo>
                  <a:lnTo>
                    <a:pt x="762679" y="669705"/>
                  </a:lnTo>
                  <a:lnTo>
                    <a:pt x="784362" y="641725"/>
                  </a:lnTo>
                  <a:lnTo>
                    <a:pt x="790365" y="632249"/>
                  </a:lnTo>
                  <a:lnTo>
                    <a:pt x="767835" y="617976"/>
                  </a:lnTo>
                  <a:close/>
                </a:path>
                <a:path w="857250" h="824229">
                  <a:moveTo>
                    <a:pt x="752816" y="608462"/>
                  </a:moveTo>
                  <a:lnTo>
                    <a:pt x="746783" y="617976"/>
                  </a:lnTo>
                  <a:lnTo>
                    <a:pt x="727626" y="642372"/>
                  </a:lnTo>
                  <a:lnTo>
                    <a:pt x="734636" y="647838"/>
                  </a:lnTo>
                  <a:lnTo>
                    <a:pt x="754322" y="622696"/>
                  </a:lnTo>
                  <a:lnTo>
                    <a:pt x="760326" y="613219"/>
                  </a:lnTo>
                  <a:lnTo>
                    <a:pt x="752816" y="608462"/>
                  </a:lnTo>
                  <a:close/>
                </a:path>
                <a:path w="857250" h="824229">
                  <a:moveTo>
                    <a:pt x="711907" y="685149"/>
                  </a:moveTo>
                  <a:lnTo>
                    <a:pt x="684182" y="709315"/>
                  </a:lnTo>
                  <a:lnTo>
                    <a:pt x="678277" y="713524"/>
                  </a:lnTo>
                  <a:lnTo>
                    <a:pt x="693820" y="735196"/>
                  </a:lnTo>
                  <a:lnTo>
                    <a:pt x="701705" y="729420"/>
                  </a:lnTo>
                  <a:lnTo>
                    <a:pt x="729430" y="705255"/>
                  </a:lnTo>
                  <a:lnTo>
                    <a:pt x="711907" y="685149"/>
                  </a:lnTo>
                  <a:close/>
                </a:path>
                <a:path w="857250" h="824229">
                  <a:moveTo>
                    <a:pt x="700225" y="671746"/>
                  </a:moveTo>
                  <a:lnTo>
                    <a:pt x="672499" y="695911"/>
                  </a:lnTo>
                  <a:lnTo>
                    <a:pt x="667917" y="699075"/>
                  </a:lnTo>
                  <a:lnTo>
                    <a:pt x="673097" y="706299"/>
                  </a:lnTo>
                  <a:lnTo>
                    <a:pt x="678341" y="702613"/>
                  </a:lnTo>
                  <a:lnTo>
                    <a:pt x="706066" y="678447"/>
                  </a:lnTo>
                  <a:lnTo>
                    <a:pt x="700225" y="671746"/>
                  </a:lnTo>
                  <a:close/>
                </a:path>
                <a:path w="857250" h="824229">
                  <a:moveTo>
                    <a:pt x="641808" y="738117"/>
                  </a:moveTo>
                  <a:lnTo>
                    <a:pt x="620071" y="750782"/>
                  </a:lnTo>
                  <a:lnTo>
                    <a:pt x="602931" y="758678"/>
                  </a:lnTo>
                  <a:lnTo>
                    <a:pt x="614116" y="782890"/>
                  </a:lnTo>
                  <a:lnTo>
                    <a:pt x="633496" y="773826"/>
                  </a:lnTo>
                  <a:lnTo>
                    <a:pt x="655234" y="761161"/>
                  </a:lnTo>
                  <a:lnTo>
                    <a:pt x="641808" y="738117"/>
                  </a:lnTo>
                  <a:close/>
                </a:path>
                <a:path w="857250" h="824229">
                  <a:moveTo>
                    <a:pt x="632858" y="722754"/>
                  </a:moveTo>
                  <a:lnTo>
                    <a:pt x="611121" y="735418"/>
                  </a:lnTo>
                  <a:lnTo>
                    <a:pt x="595473" y="742537"/>
                  </a:lnTo>
                  <a:lnTo>
                    <a:pt x="599202" y="750608"/>
                  </a:lnTo>
                  <a:lnTo>
                    <a:pt x="615595" y="743101"/>
                  </a:lnTo>
                  <a:lnTo>
                    <a:pt x="637332" y="730436"/>
                  </a:lnTo>
                  <a:lnTo>
                    <a:pt x="632858" y="722754"/>
                  </a:lnTo>
                  <a:close/>
                </a:path>
                <a:path w="857250" h="824229">
                  <a:moveTo>
                    <a:pt x="562090" y="774990"/>
                  </a:moveTo>
                  <a:lnTo>
                    <a:pt x="547973" y="779946"/>
                  </a:lnTo>
                  <a:lnTo>
                    <a:pt x="519750" y="786884"/>
                  </a:lnTo>
                  <a:lnTo>
                    <a:pt x="526135" y="812778"/>
                  </a:lnTo>
                  <a:lnTo>
                    <a:pt x="556806" y="805110"/>
                  </a:lnTo>
                  <a:lnTo>
                    <a:pt x="570923" y="800155"/>
                  </a:lnTo>
                  <a:lnTo>
                    <a:pt x="562090" y="774990"/>
                  </a:lnTo>
                  <a:close/>
                </a:path>
                <a:path w="857250" h="824229">
                  <a:moveTo>
                    <a:pt x="556202" y="758214"/>
                  </a:moveTo>
                  <a:lnTo>
                    <a:pt x="542084" y="763169"/>
                  </a:lnTo>
                  <a:lnTo>
                    <a:pt x="515494" y="769621"/>
                  </a:lnTo>
                  <a:lnTo>
                    <a:pt x="517622" y="778252"/>
                  </a:lnTo>
                  <a:lnTo>
                    <a:pt x="545029" y="771558"/>
                  </a:lnTo>
                  <a:lnTo>
                    <a:pt x="559146" y="766602"/>
                  </a:lnTo>
                  <a:lnTo>
                    <a:pt x="556202" y="758214"/>
                  </a:lnTo>
                  <a:close/>
                </a:path>
                <a:path w="857250" h="824229">
                  <a:moveTo>
                    <a:pt x="476387" y="794244"/>
                  </a:moveTo>
                  <a:lnTo>
                    <a:pt x="469502" y="795251"/>
                  </a:lnTo>
                  <a:lnTo>
                    <a:pt x="432481" y="797022"/>
                  </a:lnTo>
                  <a:lnTo>
                    <a:pt x="433772" y="823662"/>
                  </a:lnTo>
                  <a:lnTo>
                    <a:pt x="473364" y="821640"/>
                  </a:lnTo>
                  <a:lnTo>
                    <a:pt x="480249" y="820632"/>
                  </a:lnTo>
                  <a:lnTo>
                    <a:pt x="476387" y="794244"/>
                  </a:lnTo>
                  <a:close/>
                </a:path>
                <a:path w="857250" h="824229">
                  <a:moveTo>
                    <a:pt x="473811" y="776650"/>
                  </a:moveTo>
                  <a:lnTo>
                    <a:pt x="466928" y="777659"/>
                  </a:lnTo>
                  <a:lnTo>
                    <a:pt x="431622" y="779264"/>
                  </a:lnTo>
                  <a:lnTo>
                    <a:pt x="432052" y="788142"/>
                  </a:lnTo>
                  <a:lnTo>
                    <a:pt x="468215" y="786455"/>
                  </a:lnTo>
                  <a:lnTo>
                    <a:pt x="475099" y="785448"/>
                  </a:lnTo>
                  <a:lnTo>
                    <a:pt x="473811" y="776650"/>
                  </a:lnTo>
                  <a:close/>
                </a:path>
                <a:path w="857250" h="824229">
                  <a:moveTo>
                    <a:pt x="345415" y="788850"/>
                  </a:moveTo>
                  <a:lnTo>
                    <a:pt x="339030" y="814745"/>
                  </a:lnTo>
                  <a:lnTo>
                    <a:pt x="343472" y="815733"/>
                  </a:lnTo>
                  <a:lnTo>
                    <a:pt x="385966" y="821848"/>
                  </a:lnTo>
                  <a:lnTo>
                    <a:pt x="387224" y="821909"/>
                  </a:lnTo>
                  <a:lnTo>
                    <a:pt x="388514" y="795270"/>
                  </a:lnTo>
                  <a:lnTo>
                    <a:pt x="387257" y="795209"/>
                  </a:lnTo>
                  <a:lnTo>
                    <a:pt x="347334" y="789345"/>
                  </a:lnTo>
                  <a:lnTo>
                    <a:pt x="345415" y="788850"/>
                  </a:lnTo>
                  <a:close/>
                </a:path>
                <a:path w="857250" h="824229">
                  <a:moveTo>
                    <a:pt x="349671" y="771588"/>
                  </a:moveTo>
                  <a:lnTo>
                    <a:pt x="347543" y="780219"/>
                  </a:lnTo>
                  <a:lnTo>
                    <a:pt x="348621" y="780549"/>
                  </a:lnTo>
                  <a:lnTo>
                    <a:pt x="387687" y="786329"/>
                  </a:lnTo>
                  <a:lnTo>
                    <a:pt x="388945" y="786390"/>
                  </a:lnTo>
                  <a:lnTo>
                    <a:pt x="389374" y="777511"/>
                  </a:lnTo>
                  <a:lnTo>
                    <a:pt x="388117" y="777450"/>
                  </a:lnTo>
                  <a:lnTo>
                    <a:pt x="349909" y="771752"/>
                  </a:lnTo>
                  <a:lnTo>
                    <a:pt x="349671" y="771588"/>
                  </a:lnTo>
                  <a:close/>
                </a:path>
                <a:path w="857250" h="824229">
                  <a:moveTo>
                    <a:pt x="261716" y="762124"/>
                  </a:moveTo>
                  <a:lnTo>
                    <a:pt x="250531" y="786335"/>
                  </a:lnTo>
                  <a:lnTo>
                    <a:pt x="263044" y="792005"/>
                  </a:lnTo>
                  <a:lnTo>
                    <a:pt x="294017" y="802876"/>
                  </a:lnTo>
                  <a:lnTo>
                    <a:pt x="302850" y="777711"/>
                  </a:lnTo>
                  <a:lnTo>
                    <a:pt x="271877" y="766839"/>
                  </a:lnTo>
                  <a:lnTo>
                    <a:pt x="261716" y="762124"/>
                  </a:lnTo>
                  <a:close/>
                </a:path>
                <a:path w="857250" h="824229">
                  <a:moveTo>
                    <a:pt x="269172" y="745982"/>
                  </a:moveTo>
                  <a:lnTo>
                    <a:pt x="265445" y="754053"/>
                  </a:lnTo>
                  <a:lnTo>
                    <a:pt x="274821" y="758451"/>
                  </a:lnTo>
                  <a:lnTo>
                    <a:pt x="305794" y="769322"/>
                  </a:lnTo>
                  <a:lnTo>
                    <a:pt x="308738" y="760934"/>
                  </a:lnTo>
                  <a:lnTo>
                    <a:pt x="277765" y="750063"/>
                  </a:lnTo>
                  <a:lnTo>
                    <a:pt x="269172" y="745982"/>
                  </a:lnTo>
                  <a:close/>
                </a:path>
                <a:path w="857250" h="824229">
                  <a:moveTo>
                    <a:pt x="185587" y="718312"/>
                  </a:moveTo>
                  <a:lnTo>
                    <a:pt x="170045" y="739984"/>
                  </a:lnTo>
                  <a:lnTo>
                    <a:pt x="190183" y="754305"/>
                  </a:lnTo>
                  <a:lnTo>
                    <a:pt x="209053" y="765298"/>
                  </a:lnTo>
                  <a:lnTo>
                    <a:pt x="222478" y="742254"/>
                  </a:lnTo>
                  <a:lnTo>
                    <a:pt x="203610" y="731260"/>
                  </a:lnTo>
                  <a:lnTo>
                    <a:pt x="185587" y="718312"/>
                  </a:lnTo>
                  <a:close/>
                </a:path>
                <a:path w="857250" h="824229">
                  <a:moveTo>
                    <a:pt x="195948" y="703863"/>
                  </a:moveTo>
                  <a:lnTo>
                    <a:pt x="190767" y="711086"/>
                  </a:lnTo>
                  <a:lnTo>
                    <a:pt x="208085" y="723578"/>
                  </a:lnTo>
                  <a:lnTo>
                    <a:pt x="226954" y="734571"/>
                  </a:lnTo>
                  <a:lnTo>
                    <a:pt x="231429" y="726890"/>
                  </a:lnTo>
                  <a:lnTo>
                    <a:pt x="212559" y="715897"/>
                  </a:lnTo>
                  <a:lnTo>
                    <a:pt x="195948" y="703863"/>
                  </a:lnTo>
                  <a:close/>
                </a:path>
                <a:path w="857250" h="824229">
                  <a:moveTo>
                    <a:pt x="120562" y="659246"/>
                  </a:moveTo>
                  <a:lnTo>
                    <a:pt x="101205" y="677591"/>
                  </a:lnTo>
                  <a:lnTo>
                    <a:pt x="126622" y="704265"/>
                  </a:lnTo>
                  <a:lnTo>
                    <a:pt x="133950" y="710652"/>
                  </a:lnTo>
                  <a:lnTo>
                    <a:pt x="151474" y="690547"/>
                  </a:lnTo>
                  <a:lnTo>
                    <a:pt x="144146" y="684160"/>
                  </a:lnTo>
                  <a:lnTo>
                    <a:pt x="120562" y="659246"/>
                  </a:lnTo>
                  <a:close/>
                </a:path>
                <a:path w="857250" h="824229">
                  <a:moveTo>
                    <a:pt x="133468" y="647015"/>
                  </a:moveTo>
                  <a:lnTo>
                    <a:pt x="127015" y="653131"/>
                  </a:lnTo>
                  <a:lnTo>
                    <a:pt x="149988" y="677458"/>
                  </a:lnTo>
                  <a:lnTo>
                    <a:pt x="157316" y="683845"/>
                  </a:lnTo>
                  <a:lnTo>
                    <a:pt x="163156" y="677143"/>
                  </a:lnTo>
                  <a:lnTo>
                    <a:pt x="155828" y="670756"/>
                  </a:lnTo>
                  <a:lnTo>
                    <a:pt x="133468" y="647015"/>
                  </a:lnTo>
                  <a:close/>
                </a:path>
                <a:path w="857250" h="824229">
                  <a:moveTo>
                    <a:pt x="70991" y="587292"/>
                  </a:moveTo>
                  <a:lnTo>
                    <a:pt x="47158" y="599263"/>
                  </a:lnTo>
                  <a:lnTo>
                    <a:pt x="52470" y="609592"/>
                  </a:lnTo>
                  <a:lnTo>
                    <a:pt x="71220" y="639189"/>
                  </a:lnTo>
                  <a:lnTo>
                    <a:pt x="93748" y="624917"/>
                  </a:lnTo>
                  <a:lnTo>
                    <a:pt x="74999" y="595320"/>
                  </a:lnTo>
                  <a:lnTo>
                    <a:pt x="70991" y="587292"/>
                  </a:lnTo>
                  <a:close/>
                </a:path>
                <a:path w="857250" h="824229">
                  <a:moveTo>
                    <a:pt x="86879" y="579310"/>
                  </a:moveTo>
                  <a:lnTo>
                    <a:pt x="78935" y="583300"/>
                  </a:lnTo>
                  <a:lnTo>
                    <a:pt x="82509" y="590562"/>
                  </a:lnTo>
                  <a:lnTo>
                    <a:pt x="101259" y="620160"/>
                  </a:lnTo>
                  <a:lnTo>
                    <a:pt x="108769" y="615402"/>
                  </a:lnTo>
                  <a:lnTo>
                    <a:pt x="90018" y="585805"/>
                  </a:lnTo>
                  <a:lnTo>
                    <a:pt x="86879" y="579310"/>
                  </a:lnTo>
                  <a:close/>
                </a:path>
                <a:path w="857250" h="824229">
                  <a:moveTo>
                    <a:pt x="39096" y="505556"/>
                  </a:moveTo>
                  <a:lnTo>
                    <a:pt x="13336" y="512462"/>
                  </a:lnTo>
                  <a:lnTo>
                    <a:pt x="19701" y="535749"/>
                  </a:lnTo>
                  <a:lnTo>
                    <a:pt x="27755" y="556851"/>
                  </a:lnTo>
                  <a:lnTo>
                    <a:pt x="52671" y="547342"/>
                  </a:lnTo>
                  <a:lnTo>
                    <a:pt x="44617" y="526239"/>
                  </a:lnTo>
                  <a:lnTo>
                    <a:pt x="39096" y="505556"/>
                  </a:lnTo>
                  <a:close/>
                </a:path>
                <a:path w="857250" h="824229">
                  <a:moveTo>
                    <a:pt x="56269" y="500951"/>
                  </a:moveTo>
                  <a:lnTo>
                    <a:pt x="47683" y="503254"/>
                  </a:lnTo>
                  <a:lnTo>
                    <a:pt x="52923" y="523069"/>
                  </a:lnTo>
                  <a:lnTo>
                    <a:pt x="60977" y="544172"/>
                  </a:lnTo>
                  <a:lnTo>
                    <a:pt x="69283" y="541002"/>
                  </a:lnTo>
                  <a:lnTo>
                    <a:pt x="61229" y="519899"/>
                  </a:lnTo>
                  <a:lnTo>
                    <a:pt x="56269" y="50095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78" y="3884648"/>
            <a:ext cx="2214767" cy="24861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59296" y="3099309"/>
            <a:ext cx="15748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6720" marR="5080" indent="-414655">
              <a:lnSpc>
                <a:spcPct val="100800"/>
              </a:lnSpc>
              <a:spcBef>
                <a:spcPts val="75"/>
              </a:spcBef>
            </a:pP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Safe</a:t>
            </a:r>
            <a:r>
              <a:rPr sz="2400" b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400" b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toxic </a:t>
            </a:r>
            <a:r>
              <a:rPr sz="2400" b="1" spc="-5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drug?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8446" y="2858516"/>
            <a:ext cx="15748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6720" marR="5080" indent="-414655">
              <a:lnSpc>
                <a:spcPct val="100800"/>
              </a:lnSpc>
              <a:spcBef>
                <a:spcPts val="75"/>
              </a:spcBef>
            </a:pPr>
            <a:r>
              <a:rPr sz="2400" b="1" spc="-15" dirty="0">
                <a:solidFill>
                  <a:srgbClr val="0000FF"/>
                </a:solidFill>
                <a:latin typeface="Calibri"/>
                <a:cs typeface="Calibri"/>
              </a:rPr>
              <a:t>Safe</a:t>
            </a:r>
            <a:r>
              <a:rPr sz="2400" b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400" b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toxic </a:t>
            </a:r>
            <a:r>
              <a:rPr sz="2400" b="1" spc="-5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drug?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04000" y="5969001"/>
            <a:ext cx="1828800" cy="401955"/>
          </a:xfrm>
          <a:custGeom>
            <a:avLst/>
            <a:gdLst/>
            <a:ahLst/>
            <a:cxnLst/>
            <a:rect l="l" t="t" r="r" b="b"/>
            <a:pathLst>
              <a:path w="1828800" h="401954">
                <a:moveTo>
                  <a:pt x="1828800" y="0"/>
                </a:moveTo>
                <a:lnTo>
                  <a:pt x="0" y="0"/>
                </a:lnTo>
                <a:lnTo>
                  <a:pt x="0" y="401790"/>
                </a:lnTo>
                <a:lnTo>
                  <a:pt x="1828800" y="40179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12909" y="5755640"/>
            <a:ext cx="2743835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26060">
              <a:lnSpc>
                <a:spcPts val="3190"/>
              </a:lnSpc>
              <a:spcBef>
                <a:spcPts val="245"/>
              </a:spcBef>
            </a:pPr>
            <a:r>
              <a:rPr sz="2700" spc="-10" dirty="0">
                <a:latin typeface="Calibri"/>
                <a:cs typeface="Calibri"/>
              </a:rPr>
              <a:t>E.g.,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20" dirty="0">
                <a:latin typeface="Calibri"/>
                <a:cs typeface="Calibri"/>
              </a:rPr>
              <a:t>drug-drug 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interaction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network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023" y="347472"/>
            <a:ext cx="4767072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475401" y="1133305"/>
            <a:ext cx="9441217" cy="966611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2800" b="1" spc="-10" dirty="0">
                <a:solidFill>
                  <a:srgbClr val="D60093"/>
                </a:solidFill>
              </a:rPr>
              <a:t>Directly </a:t>
            </a:r>
            <a:r>
              <a:rPr sz="2800" b="1" spc="-20" dirty="0">
                <a:solidFill>
                  <a:srgbClr val="D60093"/>
                </a:solidFill>
              </a:rPr>
              <a:t>train</a:t>
            </a:r>
            <a:r>
              <a:rPr sz="2800" b="1" spc="-10" dirty="0">
                <a:solidFill>
                  <a:srgbClr val="D60093"/>
                </a:solidFill>
              </a:rPr>
              <a:t> </a:t>
            </a:r>
            <a:r>
              <a:rPr sz="2800" dirty="0"/>
              <a:t>the</a:t>
            </a:r>
            <a:r>
              <a:rPr sz="2800" spc="-10" dirty="0"/>
              <a:t> </a:t>
            </a:r>
            <a:r>
              <a:rPr sz="2800" spc="-5" dirty="0"/>
              <a:t>model</a:t>
            </a:r>
            <a:r>
              <a:rPr sz="2800" dirty="0"/>
              <a:t> </a:t>
            </a:r>
            <a:r>
              <a:rPr sz="2800" spc="-25" dirty="0"/>
              <a:t>for</a:t>
            </a:r>
            <a:r>
              <a:rPr sz="2800" spc="-5" dirty="0"/>
              <a:t> </a:t>
            </a:r>
            <a:r>
              <a:rPr sz="2800" dirty="0"/>
              <a:t>a supervised</a:t>
            </a:r>
            <a:r>
              <a:rPr sz="2800" spc="5" dirty="0"/>
              <a:t> </a:t>
            </a:r>
            <a:r>
              <a:rPr sz="2800" spc="-10" dirty="0"/>
              <a:t>task </a:t>
            </a:r>
            <a:r>
              <a:rPr sz="2800" spc="-710" dirty="0"/>
              <a:t> </a:t>
            </a:r>
            <a:r>
              <a:rPr sz="2800" spc="5" dirty="0"/>
              <a:t>(e.g.,</a:t>
            </a:r>
            <a:r>
              <a:rPr sz="2800" spc="-5" dirty="0"/>
              <a:t> </a:t>
            </a:r>
            <a:r>
              <a:rPr sz="2800" b="1" spc="-5" dirty="0">
                <a:solidFill>
                  <a:srgbClr val="D60093"/>
                </a:solidFill>
              </a:rPr>
              <a:t>node</a:t>
            </a:r>
            <a:r>
              <a:rPr sz="28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D60093"/>
                </a:solidFill>
              </a:rPr>
              <a:t>classification</a:t>
            </a:r>
            <a:r>
              <a:rPr sz="2800" spc="-10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97850" y="2228186"/>
            <a:ext cx="560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5" dirty="0">
                <a:latin typeface="Calibri"/>
                <a:cs typeface="Calibri"/>
              </a:rPr>
              <a:t>Use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cross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entropy </a:t>
            </a:r>
            <a:r>
              <a:rPr sz="3200" spc="-5" dirty="0">
                <a:latin typeface="Calibri"/>
                <a:cs typeface="Calibri"/>
              </a:rPr>
              <a:t>loss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B5FA355-055B-4C38-B257-0888F13A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023" y="2869536"/>
            <a:ext cx="8366833" cy="3830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3590EF-1C1B-45D5-9A85-76831B4EB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27" r="9127"/>
          <a:stretch/>
        </p:blipFill>
        <p:spPr>
          <a:xfrm>
            <a:off x="2742488" y="3364865"/>
            <a:ext cx="308160" cy="3081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934456" cy="5577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78829" y="2155391"/>
            <a:ext cx="4887595" cy="3528060"/>
            <a:chOff x="4154828" y="2155391"/>
            <a:chExt cx="4887595" cy="35280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4828" y="2155391"/>
              <a:ext cx="4887571" cy="35275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46141" y="2172576"/>
              <a:ext cx="2259965" cy="2872105"/>
            </a:xfrm>
            <a:custGeom>
              <a:avLst/>
              <a:gdLst/>
              <a:ahLst/>
              <a:cxnLst/>
              <a:rect l="l" t="t" r="r" b="b"/>
              <a:pathLst>
                <a:path w="2259965" h="2872104">
                  <a:moveTo>
                    <a:pt x="2259457" y="2871990"/>
                  </a:moveTo>
                  <a:lnTo>
                    <a:pt x="2249449" y="2791206"/>
                  </a:lnTo>
                  <a:lnTo>
                    <a:pt x="2238502" y="2702890"/>
                  </a:lnTo>
                  <a:lnTo>
                    <a:pt x="2196211" y="2731033"/>
                  </a:lnTo>
                  <a:lnTo>
                    <a:pt x="486803" y="161201"/>
                  </a:lnTo>
                  <a:lnTo>
                    <a:pt x="2124087" y="1517624"/>
                  </a:lnTo>
                  <a:lnTo>
                    <a:pt x="2091677" y="1556740"/>
                  </a:lnTo>
                  <a:lnTo>
                    <a:pt x="2257641" y="1595285"/>
                  </a:lnTo>
                  <a:lnTo>
                    <a:pt x="2233066" y="1539557"/>
                  </a:lnTo>
                  <a:lnTo>
                    <a:pt x="2188895" y="1439379"/>
                  </a:lnTo>
                  <a:lnTo>
                    <a:pt x="2156485" y="1478508"/>
                  </a:lnTo>
                  <a:lnTo>
                    <a:pt x="450075" y="64795"/>
                  </a:lnTo>
                  <a:lnTo>
                    <a:pt x="1975078" y="358063"/>
                  </a:lnTo>
                  <a:lnTo>
                    <a:pt x="1965490" y="407949"/>
                  </a:lnTo>
                  <a:lnTo>
                    <a:pt x="2126119" y="362864"/>
                  </a:lnTo>
                  <a:lnTo>
                    <a:pt x="2129536" y="361899"/>
                  </a:lnTo>
                  <a:lnTo>
                    <a:pt x="1994268" y="258292"/>
                  </a:lnTo>
                  <a:lnTo>
                    <a:pt x="1984667" y="308178"/>
                  </a:lnTo>
                  <a:lnTo>
                    <a:pt x="383044" y="165"/>
                  </a:lnTo>
                  <a:lnTo>
                    <a:pt x="378637" y="215"/>
                  </a:lnTo>
                  <a:lnTo>
                    <a:pt x="374396" y="0"/>
                  </a:lnTo>
                  <a:lnTo>
                    <a:pt x="373697" y="254"/>
                  </a:lnTo>
                  <a:lnTo>
                    <a:pt x="372960" y="254"/>
                  </a:lnTo>
                  <a:lnTo>
                    <a:pt x="369087" y="1905"/>
                  </a:lnTo>
                  <a:lnTo>
                    <a:pt x="367474" y="2489"/>
                  </a:lnTo>
                  <a:lnTo>
                    <a:pt x="342353" y="32143"/>
                  </a:lnTo>
                  <a:lnTo>
                    <a:pt x="346163" y="41478"/>
                  </a:lnTo>
                  <a:lnTo>
                    <a:pt x="347421" y="43383"/>
                  </a:lnTo>
                  <a:lnTo>
                    <a:pt x="49250" y="1223606"/>
                  </a:lnTo>
                  <a:lnTo>
                    <a:pt x="0" y="1211173"/>
                  </a:lnTo>
                  <a:lnTo>
                    <a:pt x="36550" y="1377594"/>
                  </a:lnTo>
                  <a:lnTo>
                    <a:pt x="120992" y="1279575"/>
                  </a:lnTo>
                  <a:lnTo>
                    <a:pt x="147764" y="1248498"/>
                  </a:lnTo>
                  <a:lnTo>
                    <a:pt x="98513" y="1236052"/>
                  </a:lnTo>
                  <a:lnTo>
                    <a:pt x="385394" y="100482"/>
                  </a:lnTo>
                  <a:lnTo>
                    <a:pt x="2153907" y="2759164"/>
                  </a:lnTo>
                  <a:lnTo>
                    <a:pt x="2111616" y="2787294"/>
                  </a:lnTo>
                  <a:lnTo>
                    <a:pt x="2259457" y="2871990"/>
                  </a:lnTo>
                  <a:close/>
                </a:path>
              </a:pathLst>
            </a:custGeom>
            <a:solidFill>
              <a:srgbClr val="D60093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2333" y="2467840"/>
            <a:ext cx="2856577" cy="260966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5137327" y="1175016"/>
            <a:ext cx="5525594" cy="852488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397510" marR="5080" indent="-385445">
              <a:lnSpc>
                <a:spcPts val="3190"/>
              </a:lnSpc>
              <a:spcBef>
                <a:spcPts val="245"/>
              </a:spcBef>
            </a:pPr>
            <a:r>
              <a:rPr sz="2700" spc="-10" dirty="0">
                <a:solidFill>
                  <a:srgbClr val="D60093"/>
                </a:solidFill>
              </a:rPr>
              <a:t>(1)</a:t>
            </a:r>
            <a:r>
              <a:rPr sz="2700" spc="-40" dirty="0">
                <a:solidFill>
                  <a:srgbClr val="D60093"/>
                </a:solidFill>
              </a:rPr>
              <a:t> </a:t>
            </a:r>
            <a:r>
              <a:rPr sz="2700" spc="-20" dirty="0">
                <a:solidFill>
                  <a:srgbClr val="D60093"/>
                </a:solidFill>
              </a:rPr>
              <a:t>Define</a:t>
            </a:r>
            <a:r>
              <a:rPr sz="2700" spc="-50" dirty="0">
                <a:solidFill>
                  <a:srgbClr val="D60093"/>
                </a:solidFill>
              </a:rPr>
              <a:t> </a:t>
            </a:r>
            <a:r>
              <a:rPr sz="2700" dirty="0">
                <a:solidFill>
                  <a:srgbClr val="D60093"/>
                </a:solidFill>
              </a:rPr>
              <a:t>a</a:t>
            </a:r>
            <a:r>
              <a:rPr sz="2700" spc="-50" dirty="0">
                <a:solidFill>
                  <a:srgbClr val="D60093"/>
                </a:solidFill>
              </a:rPr>
              <a:t> </a:t>
            </a:r>
            <a:r>
              <a:rPr sz="2700" spc="-20" dirty="0">
                <a:solidFill>
                  <a:srgbClr val="D60093"/>
                </a:solidFill>
              </a:rPr>
              <a:t>neighborhood </a:t>
            </a:r>
            <a:r>
              <a:rPr sz="2700" spc="-595" dirty="0">
                <a:solidFill>
                  <a:srgbClr val="D60093"/>
                </a:solidFill>
              </a:rPr>
              <a:t> </a:t>
            </a:r>
            <a:r>
              <a:rPr sz="2700" spc="-30" dirty="0">
                <a:solidFill>
                  <a:srgbClr val="D60093"/>
                </a:solidFill>
              </a:rPr>
              <a:t>aggregation</a:t>
            </a:r>
            <a:r>
              <a:rPr sz="2700" spc="-45" dirty="0">
                <a:solidFill>
                  <a:srgbClr val="D60093"/>
                </a:solidFill>
              </a:rPr>
              <a:t> </a:t>
            </a:r>
            <a:r>
              <a:rPr sz="2700" spc="-15" dirty="0">
                <a:solidFill>
                  <a:srgbClr val="D60093"/>
                </a:solidFill>
              </a:rPr>
              <a:t>function</a:t>
            </a:r>
            <a:endParaRPr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3802893" y="5475224"/>
            <a:ext cx="4410710" cy="8458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360805" marR="5080" indent="-1348740">
              <a:lnSpc>
                <a:spcPts val="3220"/>
              </a:lnSpc>
              <a:spcBef>
                <a:spcPts val="215"/>
              </a:spcBef>
            </a:pPr>
            <a:r>
              <a:rPr sz="2700" spc="-10" dirty="0">
                <a:solidFill>
                  <a:srgbClr val="D60093"/>
                </a:solidFill>
                <a:latin typeface="Calibri"/>
                <a:cs typeface="Calibri"/>
              </a:rPr>
              <a:t>(2)</a:t>
            </a:r>
            <a:r>
              <a:rPr sz="2700" spc="-3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D60093"/>
                </a:solidFill>
                <a:latin typeface="Calibri"/>
                <a:cs typeface="Calibri"/>
              </a:rPr>
              <a:t>Define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D60093"/>
                </a:solidFill>
                <a:latin typeface="Calibri"/>
                <a:cs typeface="Calibri"/>
              </a:rPr>
              <a:t>a</a:t>
            </a:r>
            <a:r>
              <a:rPr sz="2700" spc="-4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D60093"/>
                </a:solidFill>
                <a:latin typeface="Calibri"/>
                <a:cs typeface="Calibri"/>
              </a:rPr>
              <a:t>loss</a:t>
            </a:r>
            <a:r>
              <a:rPr sz="2700" spc="-5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D60093"/>
                </a:solidFill>
                <a:latin typeface="Calibri"/>
                <a:cs typeface="Calibri"/>
              </a:rPr>
              <a:t>function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D60093"/>
                </a:solidFill>
                <a:latin typeface="Calibri"/>
                <a:cs typeface="Calibri"/>
              </a:rPr>
              <a:t>on</a:t>
            </a:r>
            <a:r>
              <a:rPr sz="2700" spc="-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D60093"/>
                </a:solidFill>
                <a:latin typeface="Calibri"/>
                <a:cs typeface="Calibri"/>
              </a:rPr>
              <a:t>the </a:t>
            </a:r>
            <a:r>
              <a:rPr sz="2700" spc="-59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D60093"/>
                </a:solidFill>
                <a:latin typeface="Calibri"/>
                <a:cs typeface="Calibri"/>
              </a:rPr>
              <a:t>embeddings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34114" y="4405625"/>
            <a:ext cx="198755" cy="1042669"/>
          </a:xfrm>
          <a:custGeom>
            <a:avLst/>
            <a:gdLst/>
            <a:ahLst/>
            <a:cxnLst/>
            <a:rect l="l" t="t" r="r" b="b"/>
            <a:pathLst>
              <a:path w="198754" h="1042670">
                <a:moveTo>
                  <a:pt x="100963" y="148605"/>
                </a:moveTo>
                <a:lnTo>
                  <a:pt x="50480" y="154284"/>
                </a:lnTo>
                <a:lnTo>
                  <a:pt x="147877" y="1020127"/>
                </a:lnTo>
                <a:lnTo>
                  <a:pt x="175957" y="1042529"/>
                </a:lnTo>
                <a:lnTo>
                  <a:pt x="185559" y="1039440"/>
                </a:lnTo>
                <a:lnTo>
                  <a:pt x="192973" y="1033128"/>
                </a:lnTo>
                <a:lnTo>
                  <a:pt x="197480" y="1024496"/>
                </a:lnTo>
                <a:lnTo>
                  <a:pt x="198358" y="1014448"/>
                </a:lnTo>
                <a:lnTo>
                  <a:pt x="100963" y="148605"/>
                </a:lnTo>
                <a:close/>
              </a:path>
              <a:path w="198754" h="1042670">
                <a:moveTo>
                  <a:pt x="58686" y="0"/>
                </a:moveTo>
                <a:lnTo>
                  <a:pt x="0" y="159962"/>
                </a:lnTo>
                <a:lnTo>
                  <a:pt x="50480" y="154284"/>
                </a:lnTo>
                <a:lnTo>
                  <a:pt x="47641" y="129043"/>
                </a:lnTo>
                <a:lnTo>
                  <a:pt x="48520" y="118995"/>
                </a:lnTo>
                <a:lnTo>
                  <a:pt x="53027" y="110363"/>
                </a:lnTo>
                <a:lnTo>
                  <a:pt x="60441" y="104051"/>
                </a:lnTo>
                <a:lnTo>
                  <a:pt x="70043" y="100963"/>
                </a:lnTo>
                <a:lnTo>
                  <a:pt x="124211" y="100963"/>
                </a:lnTo>
                <a:lnTo>
                  <a:pt x="58686" y="0"/>
                </a:lnTo>
                <a:close/>
              </a:path>
              <a:path w="198754" h="1042670">
                <a:moveTo>
                  <a:pt x="70043" y="100963"/>
                </a:moveTo>
                <a:lnTo>
                  <a:pt x="60441" y="104051"/>
                </a:lnTo>
                <a:lnTo>
                  <a:pt x="53027" y="110363"/>
                </a:lnTo>
                <a:lnTo>
                  <a:pt x="48520" y="118995"/>
                </a:lnTo>
                <a:lnTo>
                  <a:pt x="47641" y="129043"/>
                </a:lnTo>
                <a:lnTo>
                  <a:pt x="50480" y="154284"/>
                </a:lnTo>
                <a:lnTo>
                  <a:pt x="100963" y="148605"/>
                </a:lnTo>
                <a:lnTo>
                  <a:pt x="98124" y="123365"/>
                </a:lnTo>
                <a:lnTo>
                  <a:pt x="95035" y="113763"/>
                </a:lnTo>
                <a:lnTo>
                  <a:pt x="88723" y="106348"/>
                </a:lnTo>
                <a:lnTo>
                  <a:pt x="80091" y="101841"/>
                </a:lnTo>
                <a:lnTo>
                  <a:pt x="70043" y="100963"/>
                </a:lnTo>
                <a:close/>
              </a:path>
              <a:path w="198754" h="1042670">
                <a:moveTo>
                  <a:pt x="124211" y="100963"/>
                </a:moveTo>
                <a:lnTo>
                  <a:pt x="70043" y="100963"/>
                </a:lnTo>
                <a:lnTo>
                  <a:pt x="80091" y="101841"/>
                </a:lnTo>
                <a:lnTo>
                  <a:pt x="88723" y="106348"/>
                </a:lnTo>
                <a:lnTo>
                  <a:pt x="95035" y="113763"/>
                </a:lnTo>
                <a:lnTo>
                  <a:pt x="98124" y="123365"/>
                </a:lnTo>
                <a:lnTo>
                  <a:pt x="100963" y="148605"/>
                </a:lnTo>
                <a:lnTo>
                  <a:pt x="151444" y="142927"/>
                </a:lnTo>
                <a:lnTo>
                  <a:pt x="124211" y="100963"/>
                </a:lnTo>
                <a:close/>
              </a:path>
            </a:pathLst>
          </a:custGeom>
          <a:solidFill>
            <a:srgbClr val="D60093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80233" y="3741420"/>
            <a:ext cx="459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200" spc="40" dirty="0">
                <a:latin typeface="Cambria Math"/>
                <a:cs typeface="Cambria Math"/>
              </a:rPr>
              <a:t>𝒛</a:t>
            </a:r>
            <a:r>
              <a:rPr lang="en-AU" sz="3450" spc="60" baseline="-15700" dirty="0">
                <a:latin typeface="Cambria Math"/>
                <a:cs typeface="Cambria Math"/>
              </a:rPr>
              <a:t>A</a:t>
            </a:r>
            <a:endParaRPr sz="3450" baseline="-157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2400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5934456" cy="55778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41499" y="1521472"/>
            <a:ext cx="2274570" cy="2580640"/>
            <a:chOff x="717499" y="1521472"/>
            <a:chExt cx="2274570" cy="25806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499" y="1598947"/>
              <a:ext cx="2274143" cy="25029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9833" y="1521472"/>
              <a:ext cx="1852930" cy="1197610"/>
            </a:xfrm>
            <a:custGeom>
              <a:avLst/>
              <a:gdLst/>
              <a:ahLst/>
              <a:cxnLst/>
              <a:rect l="l" t="t" r="r" b="b"/>
              <a:pathLst>
                <a:path w="1852930" h="1197610">
                  <a:moveTo>
                    <a:pt x="23761" y="921829"/>
                  </a:moveTo>
                  <a:lnTo>
                    <a:pt x="23749" y="921639"/>
                  </a:lnTo>
                  <a:lnTo>
                    <a:pt x="23761" y="921829"/>
                  </a:lnTo>
                  <a:close/>
                </a:path>
                <a:path w="1852930" h="1197610">
                  <a:moveTo>
                    <a:pt x="24536" y="926846"/>
                  </a:moveTo>
                  <a:lnTo>
                    <a:pt x="23761" y="921829"/>
                  </a:lnTo>
                  <a:lnTo>
                    <a:pt x="23774" y="922020"/>
                  </a:lnTo>
                  <a:lnTo>
                    <a:pt x="23736" y="921639"/>
                  </a:lnTo>
                  <a:lnTo>
                    <a:pt x="22834" y="903338"/>
                  </a:lnTo>
                  <a:lnTo>
                    <a:pt x="23774" y="885037"/>
                  </a:lnTo>
                  <a:lnTo>
                    <a:pt x="23837" y="884745"/>
                  </a:lnTo>
                  <a:lnTo>
                    <a:pt x="1244" y="881291"/>
                  </a:lnTo>
                  <a:lnTo>
                    <a:pt x="939" y="883881"/>
                  </a:lnTo>
                  <a:lnTo>
                    <a:pt x="0" y="904494"/>
                  </a:lnTo>
                  <a:lnTo>
                    <a:pt x="939" y="923175"/>
                  </a:lnTo>
                  <a:lnTo>
                    <a:pt x="19964" y="922210"/>
                  </a:lnTo>
                  <a:lnTo>
                    <a:pt x="1143" y="925080"/>
                  </a:lnTo>
                  <a:lnTo>
                    <a:pt x="1930" y="930300"/>
                  </a:lnTo>
                  <a:lnTo>
                    <a:pt x="24536" y="926846"/>
                  </a:lnTo>
                  <a:close/>
                </a:path>
                <a:path w="1852930" h="1197610">
                  <a:moveTo>
                    <a:pt x="39598" y="924547"/>
                  </a:moveTo>
                  <a:lnTo>
                    <a:pt x="38950" y="920292"/>
                  </a:lnTo>
                  <a:lnTo>
                    <a:pt x="38900" y="919327"/>
                  </a:lnTo>
                  <a:lnTo>
                    <a:pt x="38049" y="902563"/>
                  </a:lnTo>
                  <a:lnTo>
                    <a:pt x="38989" y="885812"/>
                  </a:lnTo>
                  <a:lnTo>
                    <a:pt x="31381" y="885418"/>
                  </a:lnTo>
                  <a:lnTo>
                    <a:pt x="30441" y="902944"/>
                  </a:lnTo>
                  <a:lnTo>
                    <a:pt x="31330" y="920470"/>
                  </a:lnTo>
                  <a:lnTo>
                    <a:pt x="31445" y="921626"/>
                  </a:lnTo>
                  <a:lnTo>
                    <a:pt x="32067" y="925703"/>
                  </a:lnTo>
                  <a:lnTo>
                    <a:pt x="39598" y="924547"/>
                  </a:lnTo>
                  <a:close/>
                </a:path>
                <a:path w="1852930" h="1197610">
                  <a:moveTo>
                    <a:pt x="46863" y="814273"/>
                  </a:moveTo>
                  <a:lnTo>
                    <a:pt x="27330" y="802398"/>
                  </a:lnTo>
                  <a:lnTo>
                    <a:pt x="23939" y="808151"/>
                  </a:lnTo>
                  <a:lnTo>
                    <a:pt x="15506" y="825855"/>
                  </a:lnTo>
                  <a:lnTo>
                    <a:pt x="10172" y="840435"/>
                  </a:lnTo>
                  <a:lnTo>
                    <a:pt x="31635" y="848296"/>
                  </a:lnTo>
                  <a:lnTo>
                    <a:pt x="36969" y="833716"/>
                  </a:lnTo>
                  <a:lnTo>
                    <a:pt x="44526" y="818083"/>
                  </a:lnTo>
                  <a:lnTo>
                    <a:pt x="46863" y="814273"/>
                  </a:lnTo>
                  <a:close/>
                </a:path>
                <a:path w="1852930" h="1197610">
                  <a:moveTo>
                    <a:pt x="49250" y="996696"/>
                  </a:moveTo>
                  <a:lnTo>
                    <a:pt x="44348" y="988644"/>
                  </a:lnTo>
                  <a:lnTo>
                    <a:pt x="36830" y="972997"/>
                  </a:lnTo>
                  <a:lnTo>
                    <a:pt x="33210" y="963066"/>
                  </a:lnTo>
                  <a:lnTo>
                    <a:pt x="11747" y="970927"/>
                  </a:lnTo>
                  <a:lnTo>
                    <a:pt x="16230" y="982929"/>
                  </a:lnTo>
                  <a:lnTo>
                    <a:pt x="24815" y="1000518"/>
                  </a:lnTo>
                  <a:lnTo>
                    <a:pt x="29718" y="1008570"/>
                  </a:lnTo>
                  <a:lnTo>
                    <a:pt x="49250" y="996696"/>
                  </a:lnTo>
                  <a:close/>
                </a:path>
                <a:path w="1852930" h="1197610">
                  <a:moveTo>
                    <a:pt x="59893" y="822185"/>
                  </a:moveTo>
                  <a:lnTo>
                    <a:pt x="53378" y="818235"/>
                  </a:lnTo>
                  <a:lnTo>
                    <a:pt x="51396" y="821397"/>
                  </a:lnTo>
                  <a:lnTo>
                    <a:pt x="44132" y="836333"/>
                  </a:lnTo>
                  <a:lnTo>
                    <a:pt x="38785" y="850912"/>
                  </a:lnTo>
                  <a:lnTo>
                    <a:pt x="45948" y="853528"/>
                  </a:lnTo>
                  <a:lnTo>
                    <a:pt x="51282" y="838962"/>
                  </a:lnTo>
                  <a:lnTo>
                    <a:pt x="58254" y="824699"/>
                  </a:lnTo>
                  <a:lnTo>
                    <a:pt x="59893" y="822185"/>
                  </a:lnTo>
                  <a:close/>
                </a:path>
                <a:path w="1852930" h="1197610">
                  <a:moveTo>
                    <a:pt x="62268" y="988783"/>
                  </a:moveTo>
                  <a:lnTo>
                    <a:pt x="57378" y="980732"/>
                  </a:lnTo>
                  <a:lnTo>
                    <a:pt x="50558" y="966381"/>
                  </a:lnTo>
                  <a:lnTo>
                    <a:pt x="47523" y="957821"/>
                  </a:lnTo>
                  <a:lnTo>
                    <a:pt x="40360" y="960450"/>
                  </a:lnTo>
                  <a:lnTo>
                    <a:pt x="43688" y="969683"/>
                  </a:lnTo>
                  <a:lnTo>
                    <a:pt x="50863" y="984681"/>
                  </a:lnTo>
                  <a:lnTo>
                    <a:pt x="55765" y="992746"/>
                  </a:lnTo>
                  <a:lnTo>
                    <a:pt x="62268" y="988783"/>
                  </a:lnTo>
                  <a:close/>
                </a:path>
                <a:path w="1852930" h="1197610">
                  <a:moveTo>
                    <a:pt x="96469" y="759142"/>
                  </a:moveTo>
                  <a:lnTo>
                    <a:pt x="82791" y="740829"/>
                  </a:lnTo>
                  <a:lnTo>
                    <a:pt x="72771" y="748423"/>
                  </a:lnTo>
                  <a:lnTo>
                    <a:pt x="58496" y="761504"/>
                  </a:lnTo>
                  <a:lnTo>
                    <a:pt x="51904" y="768756"/>
                  </a:lnTo>
                  <a:lnTo>
                    <a:pt x="68808" y="784136"/>
                  </a:lnTo>
                  <a:lnTo>
                    <a:pt x="75412" y="776884"/>
                  </a:lnTo>
                  <a:lnTo>
                    <a:pt x="88138" y="765352"/>
                  </a:lnTo>
                  <a:lnTo>
                    <a:pt x="96469" y="759142"/>
                  </a:lnTo>
                  <a:close/>
                </a:path>
                <a:path w="1852930" h="1197610">
                  <a:moveTo>
                    <a:pt x="100152" y="1050658"/>
                  </a:moveTo>
                  <a:lnTo>
                    <a:pt x="87858" y="1041476"/>
                  </a:lnTo>
                  <a:lnTo>
                    <a:pt x="75145" y="1029906"/>
                  </a:lnTo>
                  <a:lnTo>
                    <a:pt x="71894" y="1026312"/>
                  </a:lnTo>
                  <a:lnTo>
                    <a:pt x="54991" y="1041692"/>
                  </a:lnTo>
                  <a:lnTo>
                    <a:pt x="59778" y="1046835"/>
                  </a:lnTo>
                  <a:lnTo>
                    <a:pt x="74168" y="1059789"/>
                  </a:lnTo>
                  <a:lnTo>
                    <a:pt x="86461" y="1068971"/>
                  </a:lnTo>
                  <a:lnTo>
                    <a:pt x="100152" y="1050658"/>
                  </a:lnTo>
                  <a:close/>
                </a:path>
                <a:path w="1852930" h="1197610">
                  <a:moveTo>
                    <a:pt x="105600" y="771347"/>
                  </a:moveTo>
                  <a:lnTo>
                    <a:pt x="101028" y="765251"/>
                  </a:lnTo>
                  <a:lnTo>
                    <a:pt x="93256" y="770991"/>
                  </a:lnTo>
                  <a:lnTo>
                    <a:pt x="81038" y="782015"/>
                  </a:lnTo>
                  <a:lnTo>
                    <a:pt x="74447" y="789266"/>
                  </a:lnTo>
                  <a:lnTo>
                    <a:pt x="80086" y="794397"/>
                  </a:lnTo>
                  <a:lnTo>
                    <a:pt x="86677" y="787146"/>
                  </a:lnTo>
                  <a:lnTo>
                    <a:pt x="98386" y="776630"/>
                  </a:lnTo>
                  <a:lnTo>
                    <a:pt x="105600" y="771347"/>
                  </a:lnTo>
                  <a:close/>
                </a:path>
                <a:path w="1852930" h="1197610">
                  <a:moveTo>
                    <a:pt x="109270" y="1038440"/>
                  </a:moveTo>
                  <a:lnTo>
                    <a:pt x="96977" y="1029258"/>
                  </a:lnTo>
                  <a:lnTo>
                    <a:pt x="85394" y="1018628"/>
                  </a:lnTo>
                  <a:lnTo>
                    <a:pt x="83172" y="1016050"/>
                  </a:lnTo>
                  <a:lnTo>
                    <a:pt x="77533" y="1021181"/>
                  </a:lnTo>
                  <a:lnTo>
                    <a:pt x="80276" y="1024267"/>
                  </a:lnTo>
                  <a:lnTo>
                    <a:pt x="92417" y="1035367"/>
                  </a:lnTo>
                  <a:lnTo>
                    <a:pt x="104711" y="1044549"/>
                  </a:lnTo>
                  <a:lnTo>
                    <a:pt x="109270" y="1038440"/>
                  </a:lnTo>
                  <a:close/>
                </a:path>
                <a:path w="1852930" h="1197610">
                  <a:moveTo>
                    <a:pt x="164071" y="728700"/>
                  </a:moveTo>
                  <a:lnTo>
                    <a:pt x="158381" y="706564"/>
                  </a:lnTo>
                  <a:lnTo>
                    <a:pt x="140982" y="711123"/>
                  </a:lnTo>
                  <a:lnTo>
                    <a:pt x="122453" y="717994"/>
                  </a:lnTo>
                  <a:lnTo>
                    <a:pt x="118770" y="719772"/>
                  </a:lnTo>
                  <a:lnTo>
                    <a:pt x="128676" y="740371"/>
                  </a:lnTo>
                  <a:lnTo>
                    <a:pt x="132372" y="738593"/>
                  </a:lnTo>
                  <a:lnTo>
                    <a:pt x="148831" y="732599"/>
                  </a:lnTo>
                  <a:lnTo>
                    <a:pt x="164071" y="728700"/>
                  </a:lnTo>
                  <a:close/>
                </a:path>
                <a:path w="1852930" h="1197610">
                  <a:moveTo>
                    <a:pt x="167868" y="743458"/>
                  </a:moveTo>
                  <a:lnTo>
                    <a:pt x="165976" y="736079"/>
                  </a:lnTo>
                  <a:lnTo>
                    <a:pt x="151447" y="739749"/>
                  </a:lnTo>
                  <a:lnTo>
                    <a:pt x="135674" y="745464"/>
                  </a:lnTo>
                  <a:lnTo>
                    <a:pt x="131978" y="747242"/>
                  </a:lnTo>
                  <a:lnTo>
                    <a:pt x="135293" y="754100"/>
                  </a:lnTo>
                  <a:lnTo>
                    <a:pt x="138976" y="752335"/>
                  </a:lnTo>
                  <a:lnTo>
                    <a:pt x="154063" y="746912"/>
                  </a:lnTo>
                  <a:lnTo>
                    <a:pt x="167868" y="743458"/>
                  </a:lnTo>
                  <a:close/>
                </a:path>
                <a:path w="1852930" h="1197610">
                  <a:moveTo>
                    <a:pt x="168198" y="1079169"/>
                  </a:moveTo>
                  <a:lnTo>
                    <a:pt x="165620" y="1078776"/>
                  </a:lnTo>
                  <a:lnTo>
                    <a:pt x="148475" y="1074343"/>
                  </a:lnTo>
                  <a:lnTo>
                    <a:pt x="132486" y="1068476"/>
                  </a:lnTo>
                  <a:lnTo>
                    <a:pt x="124637" y="1089952"/>
                  </a:lnTo>
                  <a:lnTo>
                    <a:pt x="142786" y="1096479"/>
                  </a:lnTo>
                  <a:lnTo>
                    <a:pt x="162179" y="1101369"/>
                  </a:lnTo>
                  <a:lnTo>
                    <a:pt x="164744" y="1101763"/>
                  </a:lnTo>
                  <a:lnTo>
                    <a:pt x="168198" y="1079169"/>
                  </a:lnTo>
                  <a:close/>
                </a:path>
                <a:path w="1852930" h="1197610">
                  <a:moveTo>
                    <a:pt x="170497" y="1064094"/>
                  </a:moveTo>
                  <a:lnTo>
                    <a:pt x="167919" y="1063701"/>
                  </a:lnTo>
                  <a:lnTo>
                    <a:pt x="152260" y="1059586"/>
                  </a:lnTo>
                  <a:lnTo>
                    <a:pt x="137718" y="1054163"/>
                  </a:lnTo>
                  <a:lnTo>
                    <a:pt x="135102" y="1061326"/>
                  </a:lnTo>
                  <a:lnTo>
                    <a:pt x="150368" y="1066965"/>
                  </a:lnTo>
                  <a:lnTo>
                    <a:pt x="166776" y="1071232"/>
                  </a:lnTo>
                  <a:lnTo>
                    <a:pt x="169341" y="1071626"/>
                  </a:lnTo>
                  <a:lnTo>
                    <a:pt x="170497" y="1064094"/>
                  </a:lnTo>
                  <a:close/>
                </a:path>
                <a:path w="1852930" h="1197610">
                  <a:moveTo>
                    <a:pt x="237032" y="735812"/>
                  </a:moveTo>
                  <a:lnTo>
                    <a:pt x="220027" y="733158"/>
                  </a:lnTo>
                  <a:lnTo>
                    <a:pt x="202476" y="732218"/>
                  </a:lnTo>
                  <a:lnTo>
                    <a:pt x="201510" y="732269"/>
                  </a:lnTo>
                  <a:lnTo>
                    <a:pt x="201891" y="739876"/>
                  </a:lnTo>
                  <a:lnTo>
                    <a:pt x="202869" y="739825"/>
                  </a:lnTo>
                  <a:lnTo>
                    <a:pt x="219646" y="740778"/>
                  </a:lnTo>
                  <a:lnTo>
                    <a:pt x="235889" y="743343"/>
                  </a:lnTo>
                  <a:lnTo>
                    <a:pt x="236423" y="739825"/>
                  </a:lnTo>
                  <a:lnTo>
                    <a:pt x="237032" y="735812"/>
                  </a:lnTo>
                  <a:close/>
                </a:path>
                <a:path w="1852930" h="1197610">
                  <a:moveTo>
                    <a:pt x="240398" y="1070317"/>
                  </a:moveTo>
                  <a:lnTo>
                    <a:pt x="238493" y="1062939"/>
                  </a:lnTo>
                  <a:lnTo>
                    <a:pt x="234022" y="1064082"/>
                  </a:lnTo>
                  <a:lnTo>
                    <a:pt x="217728" y="1066469"/>
                  </a:lnTo>
                  <a:lnTo>
                    <a:pt x="204546" y="1067041"/>
                  </a:lnTo>
                  <a:lnTo>
                    <a:pt x="204939" y="1074648"/>
                  </a:lnTo>
                  <a:lnTo>
                    <a:pt x="218884" y="1074013"/>
                  </a:lnTo>
                  <a:lnTo>
                    <a:pt x="235915" y="1071460"/>
                  </a:lnTo>
                  <a:lnTo>
                    <a:pt x="240398" y="1070317"/>
                  </a:lnTo>
                  <a:close/>
                </a:path>
                <a:path w="1852930" h="1197610">
                  <a:moveTo>
                    <a:pt x="243535" y="706069"/>
                  </a:moveTo>
                  <a:lnTo>
                    <a:pt x="241630" y="705688"/>
                  </a:lnTo>
                  <a:lnTo>
                    <a:pt x="221564" y="702716"/>
                  </a:lnTo>
                  <a:lnTo>
                    <a:pt x="200939" y="701776"/>
                  </a:lnTo>
                  <a:lnTo>
                    <a:pt x="199974" y="701827"/>
                  </a:lnTo>
                  <a:lnTo>
                    <a:pt x="201117" y="724662"/>
                  </a:lnTo>
                  <a:lnTo>
                    <a:pt x="202095" y="724611"/>
                  </a:lnTo>
                  <a:lnTo>
                    <a:pt x="220408" y="725551"/>
                  </a:lnTo>
                  <a:lnTo>
                    <a:pt x="238188" y="728281"/>
                  </a:lnTo>
                  <a:lnTo>
                    <a:pt x="239077" y="724611"/>
                  </a:lnTo>
                  <a:lnTo>
                    <a:pt x="243535" y="706069"/>
                  </a:lnTo>
                  <a:close/>
                </a:path>
                <a:path w="1852930" h="1197610">
                  <a:moveTo>
                    <a:pt x="247980" y="1099832"/>
                  </a:moveTo>
                  <a:lnTo>
                    <a:pt x="242290" y="1077696"/>
                  </a:lnTo>
                  <a:lnTo>
                    <a:pt x="237807" y="1078852"/>
                  </a:lnTo>
                  <a:lnTo>
                    <a:pt x="220027" y="1081544"/>
                  </a:lnTo>
                  <a:lnTo>
                    <a:pt x="205320" y="1082268"/>
                  </a:lnTo>
                  <a:lnTo>
                    <a:pt x="206476" y="1105090"/>
                  </a:lnTo>
                  <a:lnTo>
                    <a:pt x="223469" y="1104138"/>
                  </a:lnTo>
                  <a:lnTo>
                    <a:pt x="243497" y="1100988"/>
                  </a:lnTo>
                  <a:lnTo>
                    <a:pt x="247980" y="1099832"/>
                  </a:lnTo>
                  <a:close/>
                </a:path>
                <a:path w="1852930" h="1197610">
                  <a:moveTo>
                    <a:pt x="301218" y="764082"/>
                  </a:moveTo>
                  <a:lnTo>
                    <a:pt x="298221" y="761784"/>
                  </a:lnTo>
                  <a:lnTo>
                    <a:pt x="284124" y="753160"/>
                  </a:lnTo>
                  <a:lnTo>
                    <a:pt x="270065" y="746391"/>
                  </a:lnTo>
                  <a:lnTo>
                    <a:pt x="266763" y="753262"/>
                  </a:lnTo>
                  <a:lnTo>
                    <a:pt x="280809" y="760018"/>
                  </a:lnTo>
                  <a:lnTo>
                    <a:pt x="294271" y="768299"/>
                  </a:lnTo>
                  <a:lnTo>
                    <a:pt x="296659" y="770191"/>
                  </a:lnTo>
                  <a:lnTo>
                    <a:pt x="301218" y="764082"/>
                  </a:lnTo>
                  <a:close/>
                </a:path>
                <a:path w="1852930" h="1197610">
                  <a:moveTo>
                    <a:pt x="304888" y="1040231"/>
                  </a:moveTo>
                  <a:lnTo>
                    <a:pt x="300329" y="1034122"/>
                  </a:lnTo>
                  <a:lnTo>
                    <a:pt x="292747" y="1039787"/>
                  </a:lnTo>
                  <a:lnTo>
                    <a:pt x="279196" y="1047915"/>
                  </a:lnTo>
                  <a:lnTo>
                    <a:pt x="270891" y="1051801"/>
                  </a:lnTo>
                  <a:lnTo>
                    <a:pt x="274205" y="1058672"/>
                  </a:lnTo>
                  <a:lnTo>
                    <a:pt x="283146" y="1054430"/>
                  </a:lnTo>
                  <a:lnTo>
                    <a:pt x="297319" y="1045883"/>
                  </a:lnTo>
                  <a:lnTo>
                    <a:pt x="304888" y="1040231"/>
                  </a:lnTo>
                  <a:close/>
                </a:path>
                <a:path w="1852930" h="1197610">
                  <a:moveTo>
                    <a:pt x="319455" y="739660"/>
                  </a:moveTo>
                  <a:lnTo>
                    <a:pt x="314045" y="735723"/>
                  </a:lnTo>
                  <a:lnTo>
                    <a:pt x="297332" y="725690"/>
                  </a:lnTo>
                  <a:lnTo>
                    <a:pt x="283286" y="718934"/>
                  </a:lnTo>
                  <a:lnTo>
                    <a:pt x="273380" y="739533"/>
                  </a:lnTo>
                  <a:lnTo>
                    <a:pt x="287426" y="746290"/>
                  </a:lnTo>
                  <a:lnTo>
                    <a:pt x="302183" y="755269"/>
                  </a:lnTo>
                  <a:lnTo>
                    <a:pt x="305777" y="757974"/>
                  </a:lnTo>
                  <a:lnTo>
                    <a:pt x="319455" y="739660"/>
                  </a:lnTo>
                  <a:close/>
                </a:path>
                <a:path w="1852930" h="1197610">
                  <a:moveTo>
                    <a:pt x="323126" y="1064641"/>
                  </a:moveTo>
                  <a:lnTo>
                    <a:pt x="309448" y="1046327"/>
                  </a:lnTo>
                  <a:lnTo>
                    <a:pt x="301879" y="1051991"/>
                  </a:lnTo>
                  <a:lnTo>
                    <a:pt x="287096" y="1060945"/>
                  </a:lnTo>
                  <a:lnTo>
                    <a:pt x="277507" y="1065542"/>
                  </a:lnTo>
                  <a:lnTo>
                    <a:pt x="287426" y="1086129"/>
                  </a:lnTo>
                  <a:lnTo>
                    <a:pt x="298958" y="1080477"/>
                  </a:lnTo>
                  <a:lnTo>
                    <a:pt x="315556" y="1070305"/>
                  </a:lnTo>
                  <a:lnTo>
                    <a:pt x="323126" y="1064641"/>
                  </a:lnTo>
                  <a:close/>
                </a:path>
                <a:path w="1852930" h="1197610">
                  <a:moveTo>
                    <a:pt x="349415" y="816571"/>
                  </a:moveTo>
                  <a:lnTo>
                    <a:pt x="344398" y="808215"/>
                  </a:lnTo>
                  <a:lnTo>
                    <a:pt x="334568" y="794994"/>
                  </a:lnTo>
                  <a:lnTo>
                    <a:pt x="328053" y="787819"/>
                  </a:lnTo>
                  <a:lnTo>
                    <a:pt x="322414" y="792949"/>
                  </a:lnTo>
                  <a:lnTo>
                    <a:pt x="328930" y="800112"/>
                  </a:lnTo>
                  <a:lnTo>
                    <a:pt x="338302" y="812774"/>
                  </a:lnTo>
                  <a:lnTo>
                    <a:pt x="342912" y="820521"/>
                  </a:lnTo>
                  <a:lnTo>
                    <a:pt x="349415" y="816571"/>
                  </a:lnTo>
                  <a:close/>
                </a:path>
                <a:path w="1852930" h="1197610">
                  <a:moveTo>
                    <a:pt x="351802" y="986574"/>
                  </a:moveTo>
                  <a:lnTo>
                    <a:pt x="345287" y="982611"/>
                  </a:lnTo>
                  <a:lnTo>
                    <a:pt x="337273" y="995794"/>
                  </a:lnTo>
                  <a:lnTo>
                    <a:pt x="327774" y="1008341"/>
                  </a:lnTo>
                  <a:lnTo>
                    <a:pt x="325501" y="1010716"/>
                  </a:lnTo>
                  <a:lnTo>
                    <a:pt x="331139" y="1015834"/>
                  </a:lnTo>
                  <a:lnTo>
                    <a:pt x="333870" y="1012901"/>
                  </a:lnTo>
                  <a:lnTo>
                    <a:pt x="343789" y="999756"/>
                  </a:lnTo>
                  <a:lnTo>
                    <a:pt x="351802" y="986574"/>
                  </a:lnTo>
                  <a:close/>
                </a:path>
                <a:path w="1852930" h="1197610">
                  <a:moveTo>
                    <a:pt x="372148" y="883970"/>
                  </a:moveTo>
                  <a:lnTo>
                    <a:pt x="370001" y="869556"/>
                  </a:lnTo>
                  <a:lnTo>
                    <a:pt x="365836" y="853122"/>
                  </a:lnTo>
                  <a:lnTo>
                    <a:pt x="364350" y="849083"/>
                  </a:lnTo>
                  <a:lnTo>
                    <a:pt x="357200" y="851700"/>
                  </a:lnTo>
                  <a:lnTo>
                    <a:pt x="358673" y="855738"/>
                  </a:lnTo>
                  <a:lnTo>
                    <a:pt x="362623" y="871448"/>
                  </a:lnTo>
                  <a:lnTo>
                    <a:pt x="364617" y="885113"/>
                  </a:lnTo>
                  <a:lnTo>
                    <a:pt x="372148" y="883970"/>
                  </a:lnTo>
                  <a:close/>
                </a:path>
                <a:path w="1852930" h="1197610">
                  <a:moveTo>
                    <a:pt x="372529" y="919683"/>
                  </a:moveTo>
                  <a:lnTo>
                    <a:pt x="364909" y="919302"/>
                  </a:lnTo>
                  <a:lnTo>
                    <a:pt x="364820" y="921245"/>
                  </a:lnTo>
                  <a:lnTo>
                    <a:pt x="362242" y="937475"/>
                  </a:lnTo>
                  <a:lnTo>
                    <a:pt x="358190" y="952842"/>
                  </a:lnTo>
                  <a:lnTo>
                    <a:pt x="365569" y="954735"/>
                  </a:lnTo>
                  <a:lnTo>
                    <a:pt x="369773" y="938631"/>
                  </a:lnTo>
                  <a:lnTo>
                    <a:pt x="372427" y="921639"/>
                  </a:lnTo>
                  <a:lnTo>
                    <a:pt x="372529" y="919683"/>
                  </a:lnTo>
                  <a:close/>
                </a:path>
                <a:path w="1852930" h="1197610">
                  <a:moveTo>
                    <a:pt x="375462" y="800735"/>
                  </a:moveTo>
                  <a:lnTo>
                    <a:pt x="368731" y="789863"/>
                  </a:lnTo>
                  <a:lnTo>
                    <a:pt x="357111" y="774484"/>
                  </a:lnTo>
                  <a:lnTo>
                    <a:pt x="350596" y="767308"/>
                  </a:lnTo>
                  <a:lnTo>
                    <a:pt x="333679" y="782701"/>
                  </a:lnTo>
                  <a:lnTo>
                    <a:pt x="340271" y="789952"/>
                  </a:lnTo>
                  <a:lnTo>
                    <a:pt x="350507" y="803643"/>
                  </a:lnTo>
                  <a:lnTo>
                    <a:pt x="355930" y="812609"/>
                  </a:lnTo>
                  <a:lnTo>
                    <a:pt x="375462" y="800735"/>
                  </a:lnTo>
                  <a:close/>
                </a:path>
                <a:path w="1852930" h="1197610">
                  <a:moveTo>
                    <a:pt x="377850" y="1002411"/>
                  </a:moveTo>
                  <a:lnTo>
                    <a:pt x="358305" y="990523"/>
                  </a:lnTo>
                  <a:lnTo>
                    <a:pt x="350291" y="1003706"/>
                  </a:lnTo>
                  <a:lnTo>
                    <a:pt x="339979" y="1017473"/>
                  </a:lnTo>
                  <a:lnTo>
                    <a:pt x="336765" y="1020965"/>
                  </a:lnTo>
                  <a:lnTo>
                    <a:pt x="353682" y="1036345"/>
                  </a:lnTo>
                  <a:lnTo>
                    <a:pt x="358279" y="1031176"/>
                  </a:lnTo>
                  <a:lnTo>
                    <a:pt x="369824" y="1015580"/>
                  </a:lnTo>
                  <a:lnTo>
                    <a:pt x="377850" y="1002411"/>
                  </a:lnTo>
                  <a:close/>
                </a:path>
                <a:path w="1852930" h="1197610">
                  <a:moveTo>
                    <a:pt x="402272" y="879360"/>
                  </a:moveTo>
                  <a:lnTo>
                    <a:pt x="399516" y="861949"/>
                  </a:lnTo>
                  <a:lnTo>
                    <a:pt x="394449" y="842645"/>
                  </a:lnTo>
                  <a:lnTo>
                    <a:pt x="392976" y="838593"/>
                  </a:lnTo>
                  <a:lnTo>
                    <a:pt x="371500" y="846467"/>
                  </a:lnTo>
                  <a:lnTo>
                    <a:pt x="372986" y="850506"/>
                  </a:lnTo>
                  <a:lnTo>
                    <a:pt x="377380" y="867651"/>
                  </a:lnTo>
                  <a:lnTo>
                    <a:pt x="379679" y="882815"/>
                  </a:lnTo>
                  <a:lnTo>
                    <a:pt x="402272" y="879360"/>
                  </a:lnTo>
                  <a:close/>
                </a:path>
                <a:path w="1852930" h="1197610">
                  <a:moveTo>
                    <a:pt x="402971" y="921219"/>
                  </a:moveTo>
                  <a:lnTo>
                    <a:pt x="380136" y="920076"/>
                  </a:lnTo>
                  <a:lnTo>
                    <a:pt x="380034" y="922020"/>
                  </a:lnTo>
                  <a:lnTo>
                    <a:pt x="377304" y="939774"/>
                  </a:lnTo>
                  <a:lnTo>
                    <a:pt x="372948" y="956640"/>
                  </a:lnTo>
                  <a:lnTo>
                    <a:pt x="395084" y="962342"/>
                  </a:lnTo>
                  <a:lnTo>
                    <a:pt x="399897" y="943229"/>
                  </a:lnTo>
                  <a:lnTo>
                    <a:pt x="402869" y="923175"/>
                  </a:lnTo>
                  <a:lnTo>
                    <a:pt x="402971" y="921219"/>
                  </a:lnTo>
                  <a:close/>
                </a:path>
                <a:path w="1852930" h="1197610">
                  <a:moveTo>
                    <a:pt x="1119365" y="220052"/>
                  </a:moveTo>
                  <a:lnTo>
                    <a:pt x="1119352" y="219862"/>
                  </a:lnTo>
                  <a:lnTo>
                    <a:pt x="1119365" y="220052"/>
                  </a:lnTo>
                  <a:close/>
                </a:path>
                <a:path w="1852930" h="1197610">
                  <a:moveTo>
                    <a:pt x="1120140" y="225069"/>
                  </a:moveTo>
                  <a:lnTo>
                    <a:pt x="1119365" y="220052"/>
                  </a:lnTo>
                  <a:lnTo>
                    <a:pt x="1119378" y="220243"/>
                  </a:lnTo>
                  <a:lnTo>
                    <a:pt x="1119339" y="219862"/>
                  </a:lnTo>
                  <a:lnTo>
                    <a:pt x="1118438" y="201561"/>
                  </a:lnTo>
                  <a:lnTo>
                    <a:pt x="1119378" y="183261"/>
                  </a:lnTo>
                  <a:lnTo>
                    <a:pt x="1119441" y="182968"/>
                  </a:lnTo>
                  <a:lnTo>
                    <a:pt x="1096848" y="179514"/>
                  </a:lnTo>
                  <a:lnTo>
                    <a:pt x="1096543" y="182105"/>
                  </a:lnTo>
                  <a:lnTo>
                    <a:pt x="1095603" y="202717"/>
                  </a:lnTo>
                  <a:lnTo>
                    <a:pt x="1096543" y="221399"/>
                  </a:lnTo>
                  <a:lnTo>
                    <a:pt x="1115580" y="220433"/>
                  </a:lnTo>
                  <a:lnTo>
                    <a:pt x="1096746" y="223316"/>
                  </a:lnTo>
                  <a:lnTo>
                    <a:pt x="1097534" y="228523"/>
                  </a:lnTo>
                  <a:lnTo>
                    <a:pt x="1120140" y="225069"/>
                  </a:lnTo>
                  <a:close/>
                </a:path>
                <a:path w="1852930" h="1197610">
                  <a:moveTo>
                    <a:pt x="1135202" y="222770"/>
                  </a:moveTo>
                  <a:lnTo>
                    <a:pt x="1134554" y="218516"/>
                  </a:lnTo>
                  <a:lnTo>
                    <a:pt x="1134503" y="217563"/>
                  </a:lnTo>
                  <a:lnTo>
                    <a:pt x="1133652" y="200787"/>
                  </a:lnTo>
                  <a:lnTo>
                    <a:pt x="1134605" y="184035"/>
                  </a:lnTo>
                  <a:lnTo>
                    <a:pt x="1126985" y="183654"/>
                  </a:lnTo>
                  <a:lnTo>
                    <a:pt x="1126045" y="201180"/>
                  </a:lnTo>
                  <a:lnTo>
                    <a:pt x="1126934" y="218706"/>
                  </a:lnTo>
                  <a:lnTo>
                    <a:pt x="1127048" y="219862"/>
                  </a:lnTo>
                  <a:lnTo>
                    <a:pt x="1127671" y="223926"/>
                  </a:lnTo>
                  <a:lnTo>
                    <a:pt x="1135202" y="222770"/>
                  </a:lnTo>
                  <a:close/>
                </a:path>
                <a:path w="1852930" h="1197610">
                  <a:moveTo>
                    <a:pt x="1142479" y="112496"/>
                  </a:moveTo>
                  <a:lnTo>
                    <a:pt x="1122934" y="100622"/>
                  </a:lnTo>
                  <a:lnTo>
                    <a:pt x="1119543" y="106387"/>
                  </a:lnTo>
                  <a:lnTo>
                    <a:pt x="1111110" y="124079"/>
                  </a:lnTo>
                  <a:lnTo>
                    <a:pt x="1105776" y="138658"/>
                  </a:lnTo>
                  <a:lnTo>
                    <a:pt x="1127239" y="146519"/>
                  </a:lnTo>
                  <a:lnTo>
                    <a:pt x="1132573" y="131940"/>
                  </a:lnTo>
                  <a:lnTo>
                    <a:pt x="1140129" y="116306"/>
                  </a:lnTo>
                  <a:lnTo>
                    <a:pt x="1142479" y="112496"/>
                  </a:lnTo>
                  <a:close/>
                </a:path>
                <a:path w="1852930" h="1197610">
                  <a:moveTo>
                    <a:pt x="1144854" y="294932"/>
                  </a:moveTo>
                  <a:lnTo>
                    <a:pt x="1139952" y="286867"/>
                  </a:lnTo>
                  <a:lnTo>
                    <a:pt x="1132433" y="271221"/>
                  </a:lnTo>
                  <a:lnTo>
                    <a:pt x="1128814" y="261289"/>
                  </a:lnTo>
                  <a:lnTo>
                    <a:pt x="1107351" y="269163"/>
                  </a:lnTo>
                  <a:lnTo>
                    <a:pt x="1111846" y="281152"/>
                  </a:lnTo>
                  <a:lnTo>
                    <a:pt x="1120419" y="298742"/>
                  </a:lnTo>
                  <a:lnTo>
                    <a:pt x="1125321" y="306806"/>
                  </a:lnTo>
                  <a:lnTo>
                    <a:pt x="1144854" y="294932"/>
                  </a:lnTo>
                  <a:close/>
                </a:path>
                <a:path w="1852930" h="1197610">
                  <a:moveTo>
                    <a:pt x="1155496" y="120421"/>
                  </a:moveTo>
                  <a:lnTo>
                    <a:pt x="1148981" y="116459"/>
                  </a:lnTo>
                  <a:lnTo>
                    <a:pt x="1147000" y="119621"/>
                  </a:lnTo>
                  <a:lnTo>
                    <a:pt x="1139736" y="134556"/>
                  </a:lnTo>
                  <a:lnTo>
                    <a:pt x="1134389" y="149136"/>
                  </a:lnTo>
                  <a:lnTo>
                    <a:pt x="1141552" y="151765"/>
                  </a:lnTo>
                  <a:lnTo>
                    <a:pt x="1146886" y="137185"/>
                  </a:lnTo>
                  <a:lnTo>
                    <a:pt x="1153858" y="122936"/>
                  </a:lnTo>
                  <a:lnTo>
                    <a:pt x="1155496" y="120421"/>
                  </a:lnTo>
                  <a:close/>
                </a:path>
                <a:path w="1852930" h="1197610">
                  <a:moveTo>
                    <a:pt x="1157871" y="287007"/>
                  </a:moveTo>
                  <a:lnTo>
                    <a:pt x="1152982" y="278955"/>
                  </a:lnTo>
                  <a:lnTo>
                    <a:pt x="1146162" y="264604"/>
                  </a:lnTo>
                  <a:lnTo>
                    <a:pt x="1143127" y="256057"/>
                  </a:lnTo>
                  <a:lnTo>
                    <a:pt x="1135964" y="258673"/>
                  </a:lnTo>
                  <a:lnTo>
                    <a:pt x="1139291" y="267919"/>
                  </a:lnTo>
                  <a:lnTo>
                    <a:pt x="1146467" y="282917"/>
                  </a:lnTo>
                  <a:lnTo>
                    <a:pt x="1151369" y="290969"/>
                  </a:lnTo>
                  <a:lnTo>
                    <a:pt x="1157871" y="287007"/>
                  </a:lnTo>
                  <a:close/>
                </a:path>
                <a:path w="1852930" h="1197610">
                  <a:moveTo>
                    <a:pt x="1192072" y="57365"/>
                  </a:moveTo>
                  <a:lnTo>
                    <a:pt x="1178394" y="39052"/>
                  </a:lnTo>
                  <a:lnTo>
                    <a:pt x="1168374" y="46659"/>
                  </a:lnTo>
                  <a:lnTo>
                    <a:pt x="1154099" y="59728"/>
                  </a:lnTo>
                  <a:lnTo>
                    <a:pt x="1147508" y="66979"/>
                  </a:lnTo>
                  <a:lnTo>
                    <a:pt x="1164412" y="82359"/>
                  </a:lnTo>
                  <a:lnTo>
                    <a:pt x="1171016" y="75107"/>
                  </a:lnTo>
                  <a:lnTo>
                    <a:pt x="1183741" y="63576"/>
                  </a:lnTo>
                  <a:lnTo>
                    <a:pt x="1192072" y="57365"/>
                  </a:lnTo>
                  <a:close/>
                </a:path>
                <a:path w="1852930" h="1197610">
                  <a:moveTo>
                    <a:pt x="1195755" y="348881"/>
                  </a:moveTo>
                  <a:lnTo>
                    <a:pt x="1183462" y="339699"/>
                  </a:lnTo>
                  <a:lnTo>
                    <a:pt x="1170749" y="328142"/>
                  </a:lnTo>
                  <a:lnTo>
                    <a:pt x="1167498" y="324535"/>
                  </a:lnTo>
                  <a:lnTo>
                    <a:pt x="1150594" y="339915"/>
                  </a:lnTo>
                  <a:lnTo>
                    <a:pt x="1155382" y="345059"/>
                  </a:lnTo>
                  <a:lnTo>
                    <a:pt x="1169784" y="358013"/>
                  </a:lnTo>
                  <a:lnTo>
                    <a:pt x="1182065" y="367195"/>
                  </a:lnTo>
                  <a:lnTo>
                    <a:pt x="1195755" y="348881"/>
                  </a:lnTo>
                  <a:close/>
                </a:path>
                <a:path w="1852930" h="1197610">
                  <a:moveTo>
                    <a:pt x="1201204" y="69583"/>
                  </a:moveTo>
                  <a:lnTo>
                    <a:pt x="1196644" y="63474"/>
                  </a:lnTo>
                  <a:lnTo>
                    <a:pt x="1188859" y="69215"/>
                  </a:lnTo>
                  <a:lnTo>
                    <a:pt x="1176655" y="80238"/>
                  </a:lnTo>
                  <a:lnTo>
                    <a:pt x="1170051" y="87490"/>
                  </a:lnTo>
                  <a:lnTo>
                    <a:pt x="1175689" y="92621"/>
                  </a:lnTo>
                  <a:lnTo>
                    <a:pt x="1182281" y="85369"/>
                  </a:lnTo>
                  <a:lnTo>
                    <a:pt x="1193990" y="74853"/>
                  </a:lnTo>
                  <a:lnTo>
                    <a:pt x="1201204" y="69583"/>
                  </a:lnTo>
                  <a:close/>
                </a:path>
                <a:path w="1852930" h="1197610">
                  <a:moveTo>
                    <a:pt x="1204874" y="336677"/>
                  </a:moveTo>
                  <a:lnTo>
                    <a:pt x="1192580" y="327494"/>
                  </a:lnTo>
                  <a:lnTo>
                    <a:pt x="1180998" y="316852"/>
                  </a:lnTo>
                  <a:lnTo>
                    <a:pt x="1178775" y="314286"/>
                  </a:lnTo>
                  <a:lnTo>
                    <a:pt x="1173137" y="319405"/>
                  </a:lnTo>
                  <a:lnTo>
                    <a:pt x="1175880" y="322491"/>
                  </a:lnTo>
                  <a:lnTo>
                    <a:pt x="1188021" y="333590"/>
                  </a:lnTo>
                  <a:lnTo>
                    <a:pt x="1200315" y="342773"/>
                  </a:lnTo>
                  <a:lnTo>
                    <a:pt x="1204874" y="336677"/>
                  </a:lnTo>
                  <a:close/>
                </a:path>
                <a:path w="1852930" h="1197610">
                  <a:moveTo>
                    <a:pt x="1259674" y="26924"/>
                  </a:moveTo>
                  <a:lnTo>
                    <a:pt x="1253985" y="4787"/>
                  </a:lnTo>
                  <a:lnTo>
                    <a:pt x="1236586" y="9359"/>
                  </a:lnTo>
                  <a:lnTo>
                    <a:pt x="1218057" y="16230"/>
                  </a:lnTo>
                  <a:lnTo>
                    <a:pt x="1214374" y="18008"/>
                  </a:lnTo>
                  <a:lnTo>
                    <a:pt x="1224280" y="38608"/>
                  </a:lnTo>
                  <a:lnTo>
                    <a:pt x="1227975" y="36830"/>
                  </a:lnTo>
                  <a:lnTo>
                    <a:pt x="1244434" y="30822"/>
                  </a:lnTo>
                  <a:lnTo>
                    <a:pt x="1259674" y="26924"/>
                  </a:lnTo>
                  <a:close/>
                </a:path>
                <a:path w="1852930" h="1197610">
                  <a:moveTo>
                    <a:pt x="1263472" y="41694"/>
                  </a:moveTo>
                  <a:lnTo>
                    <a:pt x="1261579" y="34302"/>
                  </a:lnTo>
                  <a:lnTo>
                    <a:pt x="1247051" y="37985"/>
                  </a:lnTo>
                  <a:lnTo>
                    <a:pt x="1231277" y="43688"/>
                  </a:lnTo>
                  <a:lnTo>
                    <a:pt x="1227594" y="45466"/>
                  </a:lnTo>
                  <a:lnTo>
                    <a:pt x="1230896" y="52336"/>
                  </a:lnTo>
                  <a:lnTo>
                    <a:pt x="1234579" y="50558"/>
                  </a:lnTo>
                  <a:lnTo>
                    <a:pt x="1249667" y="45135"/>
                  </a:lnTo>
                  <a:lnTo>
                    <a:pt x="1263472" y="41694"/>
                  </a:lnTo>
                  <a:close/>
                </a:path>
                <a:path w="1852930" h="1197610">
                  <a:moveTo>
                    <a:pt x="1263802" y="377393"/>
                  </a:moveTo>
                  <a:lnTo>
                    <a:pt x="1261224" y="376999"/>
                  </a:lnTo>
                  <a:lnTo>
                    <a:pt x="1244079" y="372567"/>
                  </a:lnTo>
                  <a:lnTo>
                    <a:pt x="1228090" y="366712"/>
                  </a:lnTo>
                  <a:lnTo>
                    <a:pt x="1220241" y="388175"/>
                  </a:lnTo>
                  <a:lnTo>
                    <a:pt x="1238389" y="394716"/>
                  </a:lnTo>
                  <a:lnTo>
                    <a:pt x="1257782" y="399592"/>
                  </a:lnTo>
                  <a:lnTo>
                    <a:pt x="1260348" y="399986"/>
                  </a:lnTo>
                  <a:lnTo>
                    <a:pt x="1263802" y="377393"/>
                  </a:lnTo>
                  <a:close/>
                </a:path>
                <a:path w="1852930" h="1197610">
                  <a:moveTo>
                    <a:pt x="1266101" y="362318"/>
                  </a:moveTo>
                  <a:lnTo>
                    <a:pt x="1263523" y="361937"/>
                  </a:lnTo>
                  <a:lnTo>
                    <a:pt x="1247863" y="357809"/>
                  </a:lnTo>
                  <a:lnTo>
                    <a:pt x="1233322" y="352399"/>
                  </a:lnTo>
                  <a:lnTo>
                    <a:pt x="1230706" y="359549"/>
                  </a:lnTo>
                  <a:lnTo>
                    <a:pt x="1245971" y="365188"/>
                  </a:lnTo>
                  <a:lnTo>
                    <a:pt x="1262380" y="369468"/>
                  </a:lnTo>
                  <a:lnTo>
                    <a:pt x="1264945" y="369862"/>
                  </a:lnTo>
                  <a:lnTo>
                    <a:pt x="1266101" y="362318"/>
                  </a:lnTo>
                  <a:close/>
                </a:path>
                <a:path w="1852930" h="1197610">
                  <a:moveTo>
                    <a:pt x="1332649" y="34048"/>
                  </a:moveTo>
                  <a:lnTo>
                    <a:pt x="1315631" y="31394"/>
                  </a:lnTo>
                  <a:lnTo>
                    <a:pt x="1298079" y="30441"/>
                  </a:lnTo>
                  <a:lnTo>
                    <a:pt x="1297114" y="30492"/>
                  </a:lnTo>
                  <a:lnTo>
                    <a:pt x="1297495" y="38112"/>
                  </a:lnTo>
                  <a:lnTo>
                    <a:pt x="1298473" y="38061"/>
                  </a:lnTo>
                  <a:lnTo>
                    <a:pt x="1315250" y="39001"/>
                  </a:lnTo>
                  <a:lnTo>
                    <a:pt x="1331493" y="41579"/>
                  </a:lnTo>
                  <a:lnTo>
                    <a:pt x="1332026" y="38061"/>
                  </a:lnTo>
                  <a:lnTo>
                    <a:pt x="1332649" y="34048"/>
                  </a:lnTo>
                  <a:close/>
                </a:path>
                <a:path w="1852930" h="1197610">
                  <a:moveTo>
                    <a:pt x="1336001" y="368541"/>
                  </a:moveTo>
                  <a:lnTo>
                    <a:pt x="1334096" y="361162"/>
                  </a:lnTo>
                  <a:lnTo>
                    <a:pt x="1329626" y="362318"/>
                  </a:lnTo>
                  <a:lnTo>
                    <a:pt x="1313332" y="364705"/>
                  </a:lnTo>
                  <a:lnTo>
                    <a:pt x="1300149" y="365264"/>
                  </a:lnTo>
                  <a:lnTo>
                    <a:pt x="1300543" y="372884"/>
                  </a:lnTo>
                  <a:lnTo>
                    <a:pt x="1314488" y="372237"/>
                  </a:lnTo>
                  <a:lnTo>
                    <a:pt x="1331518" y="369697"/>
                  </a:lnTo>
                  <a:lnTo>
                    <a:pt x="1336001" y="368541"/>
                  </a:lnTo>
                  <a:close/>
                </a:path>
                <a:path w="1852930" h="1197610">
                  <a:moveTo>
                    <a:pt x="1339138" y="4305"/>
                  </a:moveTo>
                  <a:lnTo>
                    <a:pt x="1337233" y="3911"/>
                  </a:lnTo>
                  <a:lnTo>
                    <a:pt x="1317167" y="952"/>
                  </a:lnTo>
                  <a:lnTo>
                    <a:pt x="1296555" y="0"/>
                  </a:lnTo>
                  <a:lnTo>
                    <a:pt x="1295577" y="50"/>
                  </a:lnTo>
                  <a:lnTo>
                    <a:pt x="1296733" y="22885"/>
                  </a:lnTo>
                  <a:lnTo>
                    <a:pt x="1297698" y="22834"/>
                  </a:lnTo>
                  <a:lnTo>
                    <a:pt x="1316012" y="23774"/>
                  </a:lnTo>
                  <a:lnTo>
                    <a:pt x="1333792" y="26504"/>
                  </a:lnTo>
                  <a:lnTo>
                    <a:pt x="1334681" y="22834"/>
                  </a:lnTo>
                  <a:lnTo>
                    <a:pt x="1339138" y="4305"/>
                  </a:lnTo>
                  <a:close/>
                </a:path>
                <a:path w="1852930" h="1197610">
                  <a:moveTo>
                    <a:pt x="1343583" y="398068"/>
                  </a:moveTo>
                  <a:lnTo>
                    <a:pt x="1337894" y="375920"/>
                  </a:lnTo>
                  <a:lnTo>
                    <a:pt x="1333423" y="377075"/>
                  </a:lnTo>
                  <a:lnTo>
                    <a:pt x="1315631" y="379768"/>
                  </a:lnTo>
                  <a:lnTo>
                    <a:pt x="1300924" y="380492"/>
                  </a:lnTo>
                  <a:lnTo>
                    <a:pt x="1302080" y="403326"/>
                  </a:lnTo>
                  <a:lnTo>
                    <a:pt x="1319085" y="402361"/>
                  </a:lnTo>
                  <a:lnTo>
                    <a:pt x="1339100" y="399211"/>
                  </a:lnTo>
                  <a:lnTo>
                    <a:pt x="1343583" y="398068"/>
                  </a:lnTo>
                  <a:close/>
                </a:path>
                <a:path w="1852930" h="1197610">
                  <a:moveTo>
                    <a:pt x="1396822" y="62306"/>
                  </a:moveTo>
                  <a:lnTo>
                    <a:pt x="1393825" y="60007"/>
                  </a:lnTo>
                  <a:lnTo>
                    <a:pt x="1379728" y="51384"/>
                  </a:lnTo>
                  <a:lnTo>
                    <a:pt x="1365669" y="44627"/>
                  </a:lnTo>
                  <a:lnTo>
                    <a:pt x="1362367" y="51485"/>
                  </a:lnTo>
                  <a:lnTo>
                    <a:pt x="1376413" y="58254"/>
                  </a:lnTo>
                  <a:lnTo>
                    <a:pt x="1389875" y="66522"/>
                  </a:lnTo>
                  <a:lnTo>
                    <a:pt x="1392262" y="68414"/>
                  </a:lnTo>
                  <a:lnTo>
                    <a:pt x="1396822" y="62306"/>
                  </a:lnTo>
                  <a:close/>
                </a:path>
                <a:path w="1852930" h="1197610">
                  <a:moveTo>
                    <a:pt x="1400492" y="338455"/>
                  </a:moveTo>
                  <a:lnTo>
                    <a:pt x="1395933" y="332346"/>
                  </a:lnTo>
                  <a:lnTo>
                    <a:pt x="1388351" y="338010"/>
                  </a:lnTo>
                  <a:lnTo>
                    <a:pt x="1374800" y="346138"/>
                  </a:lnTo>
                  <a:lnTo>
                    <a:pt x="1366507" y="350037"/>
                  </a:lnTo>
                  <a:lnTo>
                    <a:pt x="1369809" y="356895"/>
                  </a:lnTo>
                  <a:lnTo>
                    <a:pt x="1378750" y="352653"/>
                  </a:lnTo>
                  <a:lnTo>
                    <a:pt x="1392923" y="344119"/>
                  </a:lnTo>
                  <a:lnTo>
                    <a:pt x="1400492" y="338455"/>
                  </a:lnTo>
                  <a:close/>
                </a:path>
                <a:path w="1852930" h="1197610">
                  <a:moveTo>
                    <a:pt x="1415059" y="37896"/>
                  </a:moveTo>
                  <a:lnTo>
                    <a:pt x="1409649" y="33947"/>
                  </a:lnTo>
                  <a:lnTo>
                    <a:pt x="1392948" y="23914"/>
                  </a:lnTo>
                  <a:lnTo>
                    <a:pt x="1378889" y="17157"/>
                  </a:lnTo>
                  <a:lnTo>
                    <a:pt x="1368983" y="37757"/>
                  </a:lnTo>
                  <a:lnTo>
                    <a:pt x="1383030" y="44513"/>
                  </a:lnTo>
                  <a:lnTo>
                    <a:pt x="1397787" y="53492"/>
                  </a:lnTo>
                  <a:lnTo>
                    <a:pt x="1401381" y="56210"/>
                  </a:lnTo>
                  <a:lnTo>
                    <a:pt x="1415059" y="37896"/>
                  </a:lnTo>
                  <a:close/>
                </a:path>
                <a:path w="1852930" h="1197610">
                  <a:moveTo>
                    <a:pt x="1418729" y="362877"/>
                  </a:moveTo>
                  <a:lnTo>
                    <a:pt x="1405051" y="344563"/>
                  </a:lnTo>
                  <a:lnTo>
                    <a:pt x="1397482" y="350215"/>
                  </a:lnTo>
                  <a:lnTo>
                    <a:pt x="1382699" y="359168"/>
                  </a:lnTo>
                  <a:lnTo>
                    <a:pt x="1373111" y="363766"/>
                  </a:lnTo>
                  <a:lnTo>
                    <a:pt x="1383030" y="384365"/>
                  </a:lnTo>
                  <a:lnTo>
                    <a:pt x="1394561" y="378714"/>
                  </a:lnTo>
                  <a:lnTo>
                    <a:pt x="1411160" y="368528"/>
                  </a:lnTo>
                  <a:lnTo>
                    <a:pt x="1418729" y="362877"/>
                  </a:lnTo>
                  <a:close/>
                </a:path>
                <a:path w="1852930" h="1197610">
                  <a:moveTo>
                    <a:pt x="1445018" y="114795"/>
                  </a:moveTo>
                  <a:lnTo>
                    <a:pt x="1440002" y="106438"/>
                  </a:lnTo>
                  <a:lnTo>
                    <a:pt x="1430172" y="93218"/>
                  </a:lnTo>
                  <a:lnTo>
                    <a:pt x="1423657" y="86055"/>
                  </a:lnTo>
                  <a:lnTo>
                    <a:pt x="1418018" y="91173"/>
                  </a:lnTo>
                  <a:lnTo>
                    <a:pt x="1424533" y="98348"/>
                  </a:lnTo>
                  <a:lnTo>
                    <a:pt x="1433906" y="111010"/>
                  </a:lnTo>
                  <a:lnTo>
                    <a:pt x="1438516" y="118757"/>
                  </a:lnTo>
                  <a:lnTo>
                    <a:pt x="1445018" y="114795"/>
                  </a:lnTo>
                  <a:close/>
                </a:path>
                <a:path w="1852930" h="1197610">
                  <a:moveTo>
                    <a:pt x="1447406" y="284797"/>
                  </a:moveTo>
                  <a:lnTo>
                    <a:pt x="1440891" y="280835"/>
                  </a:lnTo>
                  <a:lnTo>
                    <a:pt x="1432877" y="294017"/>
                  </a:lnTo>
                  <a:lnTo>
                    <a:pt x="1423377" y="306565"/>
                  </a:lnTo>
                  <a:lnTo>
                    <a:pt x="1421104" y="308940"/>
                  </a:lnTo>
                  <a:lnTo>
                    <a:pt x="1426743" y="314071"/>
                  </a:lnTo>
                  <a:lnTo>
                    <a:pt x="1429473" y="311137"/>
                  </a:lnTo>
                  <a:lnTo>
                    <a:pt x="1439392" y="297980"/>
                  </a:lnTo>
                  <a:lnTo>
                    <a:pt x="1447406" y="284797"/>
                  </a:lnTo>
                  <a:close/>
                </a:path>
                <a:path w="1852930" h="1197610">
                  <a:moveTo>
                    <a:pt x="1467751" y="182194"/>
                  </a:moveTo>
                  <a:lnTo>
                    <a:pt x="1465605" y="167779"/>
                  </a:lnTo>
                  <a:lnTo>
                    <a:pt x="1461439" y="151345"/>
                  </a:lnTo>
                  <a:lnTo>
                    <a:pt x="1459953" y="147307"/>
                  </a:lnTo>
                  <a:lnTo>
                    <a:pt x="1452803" y="149936"/>
                  </a:lnTo>
                  <a:lnTo>
                    <a:pt x="1454277" y="153974"/>
                  </a:lnTo>
                  <a:lnTo>
                    <a:pt x="1458226" y="169672"/>
                  </a:lnTo>
                  <a:lnTo>
                    <a:pt x="1460220" y="183337"/>
                  </a:lnTo>
                  <a:lnTo>
                    <a:pt x="1467751" y="182194"/>
                  </a:lnTo>
                  <a:close/>
                </a:path>
                <a:path w="1852930" h="1197610">
                  <a:moveTo>
                    <a:pt x="1468132" y="217919"/>
                  </a:moveTo>
                  <a:lnTo>
                    <a:pt x="1460512" y="217525"/>
                  </a:lnTo>
                  <a:lnTo>
                    <a:pt x="1460423" y="219481"/>
                  </a:lnTo>
                  <a:lnTo>
                    <a:pt x="1457845" y="235699"/>
                  </a:lnTo>
                  <a:lnTo>
                    <a:pt x="1453794" y="251066"/>
                  </a:lnTo>
                  <a:lnTo>
                    <a:pt x="1461173" y="252971"/>
                  </a:lnTo>
                  <a:lnTo>
                    <a:pt x="1465376" y="236855"/>
                  </a:lnTo>
                  <a:lnTo>
                    <a:pt x="1468031" y="219862"/>
                  </a:lnTo>
                  <a:lnTo>
                    <a:pt x="1468132" y="217919"/>
                  </a:lnTo>
                  <a:close/>
                </a:path>
                <a:path w="1852930" h="1197610">
                  <a:moveTo>
                    <a:pt x="1471066" y="98958"/>
                  </a:moveTo>
                  <a:lnTo>
                    <a:pt x="1464335" y="88087"/>
                  </a:lnTo>
                  <a:lnTo>
                    <a:pt x="1452714" y="72707"/>
                  </a:lnTo>
                  <a:lnTo>
                    <a:pt x="1446199" y="65544"/>
                  </a:lnTo>
                  <a:lnTo>
                    <a:pt x="1429296" y="80924"/>
                  </a:lnTo>
                  <a:lnTo>
                    <a:pt x="1435874" y="88176"/>
                  </a:lnTo>
                  <a:lnTo>
                    <a:pt x="1446110" y="101879"/>
                  </a:lnTo>
                  <a:lnTo>
                    <a:pt x="1451533" y="110832"/>
                  </a:lnTo>
                  <a:lnTo>
                    <a:pt x="1471066" y="98958"/>
                  </a:lnTo>
                  <a:close/>
                </a:path>
                <a:path w="1852930" h="1197610">
                  <a:moveTo>
                    <a:pt x="1473454" y="300634"/>
                  </a:moveTo>
                  <a:lnTo>
                    <a:pt x="1453921" y="288759"/>
                  </a:lnTo>
                  <a:lnTo>
                    <a:pt x="1445895" y="301942"/>
                  </a:lnTo>
                  <a:lnTo>
                    <a:pt x="1435582" y="315696"/>
                  </a:lnTo>
                  <a:lnTo>
                    <a:pt x="1432369" y="319189"/>
                  </a:lnTo>
                  <a:lnTo>
                    <a:pt x="1449285" y="334581"/>
                  </a:lnTo>
                  <a:lnTo>
                    <a:pt x="1453883" y="329399"/>
                  </a:lnTo>
                  <a:lnTo>
                    <a:pt x="1465427" y="313817"/>
                  </a:lnTo>
                  <a:lnTo>
                    <a:pt x="1473454" y="300634"/>
                  </a:lnTo>
                  <a:close/>
                </a:path>
                <a:path w="1852930" h="1197610">
                  <a:moveTo>
                    <a:pt x="1474165" y="1019022"/>
                  </a:moveTo>
                  <a:lnTo>
                    <a:pt x="1473403" y="1014006"/>
                  </a:lnTo>
                  <a:lnTo>
                    <a:pt x="1473403" y="1014196"/>
                  </a:lnTo>
                  <a:lnTo>
                    <a:pt x="1473365" y="1013802"/>
                  </a:lnTo>
                  <a:lnTo>
                    <a:pt x="1473403" y="1014006"/>
                  </a:lnTo>
                  <a:lnTo>
                    <a:pt x="1473390" y="1013802"/>
                  </a:lnTo>
                  <a:lnTo>
                    <a:pt x="1472463" y="995514"/>
                  </a:lnTo>
                  <a:lnTo>
                    <a:pt x="1473403" y="977214"/>
                  </a:lnTo>
                  <a:lnTo>
                    <a:pt x="1473466" y="976909"/>
                  </a:lnTo>
                  <a:lnTo>
                    <a:pt x="1450873" y="973467"/>
                  </a:lnTo>
                  <a:lnTo>
                    <a:pt x="1450581" y="976058"/>
                  </a:lnTo>
                  <a:lnTo>
                    <a:pt x="1449628" y="996657"/>
                  </a:lnTo>
                  <a:lnTo>
                    <a:pt x="1450581" y="1015339"/>
                  </a:lnTo>
                  <a:lnTo>
                    <a:pt x="1469605" y="1014387"/>
                  </a:lnTo>
                  <a:lnTo>
                    <a:pt x="1450771" y="1017257"/>
                  </a:lnTo>
                  <a:lnTo>
                    <a:pt x="1451571" y="1022477"/>
                  </a:lnTo>
                  <a:lnTo>
                    <a:pt x="1474165" y="1019022"/>
                  </a:lnTo>
                  <a:close/>
                </a:path>
                <a:path w="1852930" h="1197610">
                  <a:moveTo>
                    <a:pt x="1489227" y="1016723"/>
                  </a:moveTo>
                  <a:lnTo>
                    <a:pt x="1488579" y="1012456"/>
                  </a:lnTo>
                  <a:lnTo>
                    <a:pt x="1488528" y="1011504"/>
                  </a:lnTo>
                  <a:lnTo>
                    <a:pt x="1487678" y="994740"/>
                  </a:lnTo>
                  <a:lnTo>
                    <a:pt x="1488630" y="977976"/>
                  </a:lnTo>
                  <a:lnTo>
                    <a:pt x="1481023" y="977595"/>
                  </a:lnTo>
                  <a:lnTo>
                    <a:pt x="1480070" y="995121"/>
                  </a:lnTo>
                  <a:lnTo>
                    <a:pt x="1480959" y="1012647"/>
                  </a:lnTo>
                  <a:lnTo>
                    <a:pt x="1481074" y="1013802"/>
                  </a:lnTo>
                  <a:lnTo>
                    <a:pt x="1481696" y="1017866"/>
                  </a:lnTo>
                  <a:lnTo>
                    <a:pt x="1489227" y="1016723"/>
                  </a:lnTo>
                  <a:close/>
                </a:path>
                <a:path w="1852930" h="1197610">
                  <a:moveTo>
                    <a:pt x="1496504" y="906449"/>
                  </a:moveTo>
                  <a:lnTo>
                    <a:pt x="1476971" y="894575"/>
                  </a:lnTo>
                  <a:lnTo>
                    <a:pt x="1473568" y="900328"/>
                  </a:lnTo>
                  <a:lnTo>
                    <a:pt x="1465148" y="918019"/>
                  </a:lnTo>
                  <a:lnTo>
                    <a:pt x="1459801" y="932599"/>
                  </a:lnTo>
                  <a:lnTo>
                    <a:pt x="1481264" y="940460"/>
                  </a:lnTo>
                  <a:lnTo>
                    <a:pt x="1486611" y="925893"/>
                  </a:lnTo>
                  <a:lnTo>
                    <a:pt x="1494167" y="910259"/>
                  </a:lnTo>
                  <a:lnTo>
                    <a:pt x="1496504" y="906449"/>
                  </a:lnTo>
                  <a:close/>
                </a:path>
                <a:path w="1852930" h="1197610">
                  <a:moveTo>
                    <a:pt x="1497876" y="177584"/>
                  </a:moveTo>
                  <a:lnTo>
                    <a:pt x="1495120" y="160185"/>
                  </a:lnTo>
                  <a:lnTo>
                    <a:pt x="1490052" y="140868"/>
                  </a:lnTo>
                  <a:lnTo>
                    <a:pt x="1488579" y="136829"/>
                  </a:lnTo>
                  <a:lnTo>
                    <a:pt x="1467104" y="144691"/>
                  </a:lnTo>
                  <a:lnTo>
                    <a:pt x="1468589" y="148729"/>
                  </a:lnTo>
                  <a:lnTo>
                    <a:pt x="1472984" y="165874"/>
                  </a:lnTo>
                  <a:lnTo>
                    <a:pt x="1475282" y="181038"/>
                  </a:lnTo>
                  <a:lnTo>
                    <a:pt x="1497876" y="177584"/>
                  </a:lnTo>
                  <a:close/>
                </a:path>
                <a:path w="1852930" h="1197610">
                  <a:moveTo>
                    <a:pt x="1498574" y="219456"/>
                  </a:moveTo>
                  <a:lnTo>
                    <a:pt x="1475740" y="218300"/>
                  </a:lnTo>
                  <a:lnTo>
                    <a:pt x="1475638" y="220243"/>
                  </a:lnTo>
                  <a:lnTo>
                    <a:pt x="1472907" y="237998"/>
                  </a:lnTo>
                  <a:lnTo>
                    <a:pt x="1468551" y="254863"/>
                  </a:lnTo>
                  <a:lnTo>
                    <a:pt x="1490687" y="260565"/>
                  </a:lnTo>
                  <a:lnTo>
                    <a:pt x="1495501" y="241452"/>
                  </a:lnTo>
                  <a:lnTo>
                    <a:pt x="1498473" y="221399"/>
                  </a:lnTo>
                  <a:lnTo>
                    <a:pt x="1498574" y="219456"/>
                  </a:lnTo>
                  <a:close/>
                </a:path>
                <a:path w="1852930" h="1197610">
                  <a:moveTo>
                    <a:pt x="1498879" y="1088872"/>
                  </a:moveTo>
                  <a:lnTo>
                    <a:pt x="1493989" y="1080820"/>
                  </a:lnTo>
                  <a:lnTo>
                    <a:pt x="1486458" y="1065174"/>
                  </a:lnTo>
                  <a:lnTo>
                    <a:pt x="1482839" y="1055243"/>
                  </a:lnTo>
                  <a:lnTo>
                    <a:pt x="1461376" y="1063104"/>
                  </a:lnTo>
                  <a:lnTo>
                    <a:pt x="1465872" y="1075093"/>
                  </a:lnTo>
                  <a:lnTo>
                    <a:pt x="1474457" y="1092695"/>
                  </a:lnTo>
                  <a:lnTo>
                    <a:pt x="1479346" y="1100747"/>
                  </a:lnTo>
                  <a:lnTo>
                    <a:pt x="1498879" y="1088872"/>
                  </a:lnTo>
                  <a:close/>
                </a:path>
                <a:path w="1852930" h="1197610">
                  <a:moveTo>
                    <a:pt x="1509522" y="914361"/>
                  </a:moveTo>
                  <a:lnTo>
                    <a:pt x="1503006" y="910412"/>
                  </a:lnTo>
                  <a:lnTo>
                    <a:pt x="1501025" y="913574"/>
                  </a:lnTo>
                  <a:lnTo>
                    <a:pt x="1493761" y="928509"/>
                  </a:lnTo>
                  <a:lnTo>
                    <a:pt x="1488427" y="943089"/>
                  </a:lnTo>
                  <a:lnTo>
                    <a:pt x="1495577" y="945705"/>
                  </a:lnTo>
                  <a:lnTo>
                    <a:pt x="1500911" y="931125"/>
                  </a:lnTo>
                  <a:lnTo>
                    <a:pt x="1507896" y="916876"/>
                  </a:lnTo>
                  <a:lnTo>
                    <a:pt x="1509522" y="914361"/>
                  </a:lnTo>
                  <a:close/>
                </a:path>
                <a:path w="1852930" h="1197610">
                  <a:moveTo>
                    <a:pt x="1511909" y="1080960"/>
                  </a:moveTo>
                  <a:lnTo>
                    <a:pt x="1507007" y="1072896"/>
                  </a:lnTo>
                  <a:lnTo>
                    <a:pt x="1500187" y="1058557"/>
                  </a:lnTo>
                  <a:lnTo>
                    <a:pt x="1497152" y="1049997"/>
                  </a:lnTo>
                  <a:lnTo>
                    <a:pt x="1490002" y="1052626"/>
                  </a:lnTo>
                  <a:lnTo>
                    <a:pt x="1493329" y="1061859"/>
                  </a:lnTo>
                  <a:lnTo>
                    <a:pt x="1500492" y="1076858"/>
                  </a:lnTo>
                  <a:lnTo>
                    <a:pt x="1505394" y="1084910"/>
                  </a:lnTo>
                  <a:lnTo>
                    <a:pt x="1511909" y="1080960"/>
                  </a:lnTo>
                  <a:close/>
                </a:path>
                <a:path w="1852930" h="1197610">
                  <a:moveTo>
                    <a:pt x="1546110" y="851319"/>
                  </a:moveTo>
                  <a:lnTo>
                    <a:pt x="1532420" y="833005"/>
                  </a:lnTo>
                  <a:lnTo>
                    <a:pt x="1522399" y="840600"/>
                  </a:lnTo>
                  <a:lnTo>
                    <a:pt x="1508125" y="853681"/>
                  </a:lnTo>
                  <a:lnTo>
                    <a:pt x="1501533" y="860933"/>
                  </a:lnTo>
                  <a:lnTo>
                    <a:pt x="1518450" y="876312"/>
                  </a:lnTo>
                  <a:lnTo>
                    <a:pt x="1525041" y="869061"/>
                  </a:lnTo>
                  <a:lnTo>
                    <a:pt x="1537766" y="857529"/>
                  </a:lnTo>
                  <a:lnTo>
                    <a:pt x="1546110" y="851319"/>
                  </a:lnTo>
                  <a:close/>
                </a:path>
                <a:path w="1852930" h="1197610">
                  <a:moveTo>
                    <a:pt x="1549781" y="1142834"/>
                  </a:moveTo>
                  <a:lnTo>
                    <a:pt x="1537487" y="1133652"/>
                  </a:lnTo>
                  <a:lnTo>
                    <a:pt x="1524787" y="1122083"/>
                  </a:lnTo>
                  <a:lnTo>
                    <a:pt x="1521536" y="1118489"/>
                  </a:lnTo>
                  <a:lnTo>
                    <a:pt x="1504619" y="1133868"/>
                  </a:lnTo>
                  <a:lnTo>
                    <a:pt x="1509420" y="1139012"/>
                  </a:lnTo>
                  <a:lnTo>
                    <a:pt x="1523809" y="1151966"/>
                  </a:lnTo>
                  <a:lnTo>
                    <a:pt x="1536103" y="1161148"/>
                  </a:lnTo>
                  <a:lnTo>
                    <a:pt x="1549781" y="1142834"/>
                  </a:lnTo>
                  <a:close/>
                </a:path>
                <a:path w="1852930" h="1197610">
                  <a:moveTo>
                    <a:pt x="1555229" y="863523"/>
                  </a:moveTo>
                  <a:lnTo>
                    <a:pt x="1550670" y="857427"/>
                  </a:lnTo>
                  <a:lnTo>
                    <a:pt x="1542897" y="863168"/>
                  </a:lnTo>
                  <a:lnTo>
                    <a:pt x="1530680" y="874191"/>
                  </a:lnTo>
                  <a:lnTo>
                    <a:pt x="1524088" y="881443"/>
                  </a:lnTo>
                  <a:lnTo>
                    <a:pt x="1529715" y="886561"/>
                  </a:lnTo>
                  <a:lnTo>
                    <a:pt x="1536319" y="879309"/>
                  </a:lnTo>
                  <a:lnTo>
                    <a:pt x="1548015" y="868807"/>
                  </a:lnTo>
                  <a:lnTo>
                    <a:pt x="1555229" y="863523"/>
                  </a:lnTo>
                  <a:close/>
                </a:path>
                <a:path w="1852930" h="1197610">
                  <a:moveTo>
                    <a:pt x="1558899" y="1130617"/>
                  </a:moveTo>
                  <a:lnTo>
                    <a:pt x="1546606" y="1121435"/>
                  </a:lnTo>
                  <a:lnTo>
                    <a:pt x="1535023" y="1110805"/>
                  </a:lnTo>
                  <a:lnTo>
                    <a:pt x="1532801" y="1108227"/>
                  </a:lnTo>
                  <a:lnTo>
                    <a:pt x="1527162" y="1113358"/>
                  </a:lnTo>
                  <a:lnTo>
                    <a:pt x="1529905" y="1116444"/>
                  </a:lnTo>
                  <a:lnTo>
                    <a:pt x="1542046" y="1127544"/>
                  </a:lnTo>
                  <a:lnTo>
                    <a:pt x="1554340" y="1136726"/>
                  </a:lnTo>
                  <a:lnTo>
                    <a:pt x="1558899" y="1130617"/>
                  </a:lnTo>
                  <a:close/>
                </a:path>
                <a:path w="1852930" h="1197610">
                  <a:moveTo>
                    <a:pt x="1613712" y="820877"/>
                  </a:moveTo>
                  <a:lnTo>
                    <a:pt x="1608023" y="798728"/>
                  </a:lnTo>
                  <a:lnTo>
                    <a:pt x="1590611" y="803300"/>
                  </a:lnTo>
                  <a:lnTo>
                    <a:pt x="1572094" y="810171"/>
                  </a:lnTo>
                  <a:lnTo>
                    <a:pt x="1568399" y="811949"/>
                  </a:lnTo>
                  <a:lnTo>
                    <a:pt x="1578317" y="832548"/>
                  </a:lnTo>
                  <a:lnTo>
                    <a:pt x="1582000" y="830770"/>
                  </a:lnTo>
                  <a:lnTo>
                    <a:pt x="1598460" y="824776"/>
                  </a:lnTo>
                  <a:lnTo>
                    <a:pt x="1613712" y="820877"/>
                  </a:lnTo>
                  <a:close/>
                </a:path>
                <a:path w="1852930" h="1197610">
                  <a:moveTo>
                    <a:pt x="1617497" y="835634"/>
                  </a:moveTo>
                  <a:lnTo>
                    <a:pt x="1615605" y="828255"/>
                  </a:lnTo>
                  <a:lnTo>
                    <a:pt x="1601076" y="831926"/>
                  </a:lnTo>
                  <a:lnTo>
                    <a:pt x="1585315" y="837641"/>
                  </a:lnTo>
                  <a:lnTo>
                    <a:pt x="1581619" y="839419"/>
                  </a:lnTo>
                  <a:lnTo>
                    <a:pt x="1584921" y="846277"/>
                  </a:lnTo>
                  <a:lnTo>
                    <a:pt x="1588617" y="844499"/>
                  </a:lnTo>
                  <a:lnTo>
                    <a:pt x="1603692" y="839089"/>
                  </a:lnTo>
                  <a:lnTo>
                    <a:pt x="1617497" y="835634"/>
                  </a:lnTo>
                  <a:close/>
                </a:path>
                <a:path w="1852930" h="1197610">
                  <a:moveTo>
                    <a:pt x="1617827" y="1171333"/>
                  </a:moveTo>
                  <a:lnTo>
                    <a:pt x="1615262" y="1170940"/>
                  </a:lnTo>
                  <a:lnTo>
                    <a:pt x="1598104" y="1166520"/>
                  </a:lnTo>
                  <a:lnTo>
                    <a:pt x="1582115" y="1160653"/>
                  </a:lnTo>
                  <a:lnTo>
                    <a:pt x="1574266" y="1182128"/>
                  </a:lnTo>
                  <a:lnTo>
                    <a:pt x="1592414" y="1188656"/>
                  </a:lnTo>
                  <a:lnTo>
                    <a:pt x="1611807" y="1193546"/>
                  </a:lnTo>
                  <a:lnTo>
                    <a:pt x="1614385" y="1193939"/>
                  </a:lnTo>
                  <a:lnTo>
                    <a:pt x="1617827" y="1171333"/>
                  </a:lnTo>
                  <a:close/>
                </a:path>
                <a:path w="1852930" h="1197610">
                  <a:moveTo>
                    <a:pt x="1620126" y="1156271"/>
                  </a:moveTo>
                  <a:lnTo>
                    <a:pt x="1617548" y="1155877"/>
                  </a:lnTo>
                  <a:lnTo>
                    <a:pt x="1601889" y="1151763"/>
                  </a:lnTo>
                  <a:lnTo>
                    <a:pt x="1587347" y="1146340"/>
                  </a:lnTo>
                  <a:lnTo>
                    <a:pt x="1584731" y="1153502"/>
                  </a:lnTo>
                  <a:lnTo>
                    <a:pt x="1599996" y="1159141"/>
                  </a:lnTo>
                  <a:lnTo>
                    <a:pt x="1616405" y="1163408"/>
                  </a:lnTo>
                  <a:lnTo>
                    <a:pt x="1618970" y="1163802"/>
                  </a:lnTo>
                  <a:lnTo>
                    <a:pt x="1620126" y="1156271"/>
                  </a:lnTo>
                  <a:close/>
                </a:path>
                <a:path w="1852930" h="1197610">
                  <a:moveTo>
                    <a:pt x="1686674" y="827989"/>
                  </a:moveTo>
                  <a:lnTo>
                    <a:pt x="1669656" y="825334"/>
                  </a:lnTo>
                  <a:lnTo>
                    <a:pt x="1652117" y="824395"/>
                  </a:lnTo>
                  <a:lnTo>
                    <a:pt x="1651139" y="824445"/>
                  </a:lnTo>
                  <a:lnTo>
                    <a:pt x="1651520" y="832053"/>
                  </a:lnTo>
                  <a:lnTo>
                    <a:pt x="1652498" y="832002"/>
                  </a:lnTo>
                  <a:lnTo>
                    <a:pt x="1669275" y="832942"/>
                  </a:lnTo>
                  <a:lnTo>
                    <a:pt x="1685518" y="835520"/>
                  </a:lnTo>
                  <a:lnTo>
                    <a:pt x="1686064" y="832002"/>
                  </a:lnTo>
                  <a:lnTo>
                    <a:pt x="1686674" y="827989"/>
                  </a:lnTo>
                  <a:close/>
                </a:path>
                <a:path w="1852930" h="1197610">
                  <a:moveTo>
                    <a:pt x="1690027" y="1162494"/>
                  </a:moveTo>
                  <a:lnTo>
                    <a:pt x="1688134" y="1155115"/>
                  </a:lnTo>
                  <a:lnTo>
                    <a:pt x="1683651" y="1156258"/>
                  </a:lnTo>
                  <a:lnTo>
                    <a:pt x="1667370" y="1158646"/>
                  </a:lnTo>
                  <a:lnTo>
                    <a:pt x="1654187" y="1159217"/>
                  </a:lnTo>
                  <a:lnTo>
                    <a:pt x="1654568" y="1166825"/>
                  </a:lnTo>
                  <a:lnTo>
                    <a:pt x="1668513" y="1166177"/>
                  </a:lnTo>
                  <a:lnTo>
                    <a:pt x="1685556" y="1163637"/>
                  </a:lnTo>
                  <a:lnTo>
                    <a:pt x="1690027" y="1162494"/>
                  </a:lnTo>
                  <a:close/>
                </a:path>
                <a:path w="1852930" h="1197610">
                  <a:moveTo>
                    <a:pt x="1693164" y="798245"/>
                  </a:moveTo>
                  <a:lnTo>
                    <a:pt x="1691271" y="797864"/>
                  </a:lnTo>
                  <a:lnTo>
                    <a:pt x="1671193" y="794893"/>
                  </a:lnTo>
                  <a:lnTo>
                    <a:pt x="1650580" y="793953"/>
                  </a:lnTo>
                  <a:lnTo>
                    <a:pt x="1649603" y="794004"/>
                  </a:lnTo>
                  <a:lnTo>
                    <a:pt x="1650758" y="816838"/>
                  </a:lnTo>
                  <a:lnTo>
                    <a:pt x="1651723" y="816787"/>
                  </a:lnTo>
                  <a:lnTo>
                    <a:pt x="1670050" y="817727"/>
                  </a:lnTo>
                  <a:lnTo>
                    <a:pt x="1687817" y="820458"/>
                  </a:lnTo>
                  <a:lnTo>
                    <a:pt x="1688706" y="816787"/>
                  </a:lnTo>
                  <a:lnTo>
                    <a:pt x="1693164" y="798245"/>
                  </a:lnTo>
                  <a:close/>
                </a:path>
                <a:path w="1852930" h="1197610">
                  <a:moveTo>
                    <a:pt x="1697609" y="1192009"/>
                  </a:moveTo>
                  <a:lnTo>
                    <a:pt x="1691919" y="1169873"/>
                  </a:lnTo>
                  <a:lnTo>
                    <a:pt x="1687449" y="1171016"/>
                  </a:lnTo>
                  <a:lnTo>
                    <a:pt x="1669656" y="1173708"/>
                  </a:lnTo>
                  <a:lnTo>
                    <a:pt x="1654949" y="1174432"/>
                  </a:lnTo>
                  <a:lnTo>
                    <a:pt x="1656105" y="1197267"/>
                  </a:lnTo>
                  <a:lnTo>
                    <a:pt x="1673110" y="1196314"/>
                  </a:lnTo>
                  <a:lnTo>
                    <a:pt x="1693138" y="1193165"/>
                  </a:lnTo>
                  <a:lnTo>
                    <a:pt x="1697609" y="1192009"/>
                  </a:lnTo>
                  <a:close/>
                </a:path>
                <a:path w="1852930" h="1197610">
                  <a:moveTo>
                    <a:pt x="1750847" y="856259"/>
                  </a:moveTo>
                  <a:lnTo>
                    <a:pt x="1747862" y="853960"/>
                  </a:lnTo>
                  <a:lnTo>
                    <a:pt x="1733753" y="845337"/>
                  </a:lnTo>
                  <a:lnTo>
                    <a:pt x="1719707" y="838568"/>
                  </a:lnTo>
                  <a:lnTo>
                    <a:pt x="1716392" y="845439"/>
                  </a:lnTo>
                  <a:lnTo>
                    <a:pt x="1730451" y="852195"/>
                  </a:lnTo>
                  <a:lnTo>
                    <a:pt x="1743900" y="860475"/>
                  </a:lnTo>
                  <a:lnTo>
                    <a:pt x="1746288" y="862355"/>
                  </a:lnTo>
                  <a:lnTo>
                    <a:pt x="1750847" y="856259"/>
                  </a:lnTo>
                  <a:close/>
                </a:path>
                <a:path w="1852930" h="1197610">
                  <a:moveTo>
                    <a:pt x="1754517" y="1132408"/>
                  </a:moveTo>
                  <a:lnTo>
                    <a:pt x="1749958" y="1126299"/>
                  </a:lnTo>
                  <a:lnTo>
                    <a:pt x="1742389" y="1131951"/>
                  </a:lnTo>
                  <a:lnTo>
                    <a:pt x="1728825" y="1140091"/>
                  </a:lnTo>
                  <a:lnTo>
                    <a:pt x="1720532" y="1143977"/>
                  </a:lnTo>
                  <a:lnTo>
                    <a:pt x="1723834" y="1150848"/>
                  </a:lnTo>
                  <a:lnTo>
                    <a:pt x="1732775" y="1146594"/>
                  </a:lnTo>
                  <a:lnTo>
                    <a:pt x="1746948" y="1138059"/>
                  </a:lnTo>
                  <a:lnTo>
                    <a:pt x="1754517" y="1132408"/>
                  </a:lnTo>
                  <a:close/>
                </a:path>
                <a:path w="1852930" h="1197610">
                  <a:moveTo>
                    <a:pt x="1769084" y="831837"/>
                  </a:moveTo>
                  <a:lnTo>
                    <a:pt x="1763674" y="827900"/>
                  </a:lnTo>
                  <a:lnTo>
                    <a:pt x="1746973" y="817867"/>
                  </a:lnTo>
                  <a:lnTo>
                    <a:pt x="1732927" y="811110"/>
                  </a:lnTo>
                  <a:lnTo>
                    <a:pt x="1723009" y="831697"/>
                  </a:lnTo>
                  <a:lnTo>
                    <a:pt x="1737055" y="838466"/>
                  </a:lnTo>
                  <a:lnTo>
                    <a:pt x="1751812" y="847445"/>
                  </a:lnTo>
                  <a:lnTo>
                    <a:pt x="1755406" y="850150"/>
                  </a:lnTo>
                  <a:lnTo>
                    <a:pt x="1769084" y="831837"/>
                  </a:lnTo>
                  <a:close/>
                </a:path>
                <a:path w="1852930" h="1197610">
                  <a:moveTo>
                    <a:pt x="1772767" y="1156817"/>
                  </a:moveTo>
                  <a:lnTo>
                    <a:pt x="1759077" y="1138504"/>
                  </a:lnTo>
                  <a:lnTo>
                    <a:pt x="1751507" y="1144168"/>
                  </a:lnTo>
                  <a:lnTo>
                    <a:pt x="1736737" y="1153109"/>
                  </a:lnTo>
                  <a:lnTo>
                    <a:pt x="1727136" y="1157706"/>
                  </a:lnTo>
                  <a:lnTo>
                    <a:pt x="1737055" y="1178306"/>
                  </a:lnTo>
                  <a:lnTo>
                    <a:pt x="1748599" y="1172654"/>
                  </a:lnTo>
                  <a:lnTo>
                    <a:pt x="1765185" y="1162481"/>
                  </a:lnTo>
                  <a:lnTo>
                    <a:pt x="1772767" y="1156817"/>
                  </a:lnTo>
                  <a:close/>
                </a:path>
                <a:path w="1852930" h="1197610">
                  <a:moveTo>
                    <a:pt x="1799056" y="908735"/>
                  </a:moveTo>
                  <a:lnTo>
                    <a:pt x="1794040" y="900391"/>
                  </a:lnTo>
                  <a:lnTo>
                    <a:pt x="1784197" y="887158"/>
                  </a:lnTo>
                  <a:lnTo>
                    <a:pt x="1777682" y="879995"/>
                  </a:lnTo>
                  <a:lnTo>
                    <a:pt x="1772043" y="885126"/>
                  </a:lnTo>
                  <a:lnTo>
                    <a:pt x="1778571" y="892289"/>
                  </a:lnTo>
                  <a:lnTo>
                    <a:pt x="1787931" y="904951"/>
                  </a:lnTo>
                  <a:lnTo>
                    <a:pt x="1792541" y="912698"/>
                  </a:lnTo>
                  <a:lnTo>
                    <a:pt x="1799056" y="908735"/>
                  </a:lnTo>
                  <a:close/>
                </a:path>
                <a:path w="1852930" h="1197610">
                  <a:moveTo>
                    <a:pt x="1801431" y="1078738"/>
                  </a:moveTo>
                  <a:lnTo>
                    <a:pt x="1794916" y="1074788"/>
                  </a:lnTo>
                  <a:lnTo>
                    <a:pt x="1786902" y="1087970"/>
                  </a:lnTo>
                  <a:lnTo>
                    <a:pt x="1777403" y="1100518"/>
                  </a:lnTo>
                  <a:lnTo>
                    <a:pt x="1775129" y="1102880"/>
                  </a:lnTo>
                  <a:lnTo>
                    <a:pt x="1780768" y="1108011"/>
                  </a:lnTo>
                  <a:lnTo>
                    <a:pt x="1783511" y="1105077"/>
                  </a:lnTo>
                  <a:lnTo>
                    <a:pt x="1793417" y="1091920"/>
                  </a:lnTo>
                  <a:lnTo>
                    <a:pt x="1801431" y="1078738"/>
                  </a:lnTo>
                  <a:close/>
                </a:path>
                <a:path w="1852930" h="1197610">
                  <a:moveTo>
                    <a:pt x="1821776" y="976134"/>
                  </a:moveTo>
                  <a:lnTo>
                    <a:pt x="1819630" y="961720"/>
                  </a:lnTo>
                  <a:lnTo>
                    <a:pt x="1815465" y="945299"/>
                  </a:lnTo>
                  <a:lnTo>
                    <a:pt x="1813979" y="941260"/>
                  </a:lnTo>
                  <a:lnTo>
                    <a:pt x="1806829" y="943876"/>
                  </a:lnTo>
                  <a:lnTo>
                    <a:pt x="1808314" y="947915"/>
                  </a:lnTo>
                  <a:lnTo>
                    <a:pt x="1812251" y="963625"/>
                  </a:lnTo>
                  <a:lnTo>
                    <a:pt x="1814245" y="977290"/>
                  </a:lnTo>
                  <a:lnTo>
                    <a:pt x="1821776" y="976134"/>
                  </a:lnTo>
                  <a:close/>
                </a:path>
                <a:path w="1852930" h="1197610">
                  <a:moveTo>
                    <a:pt x="1822157" y="1011859"/>
                  </a:moveTo>
                  <a:lnTo>
                    <a:pt x="1814550" y="1011478"/>
                  </a:lnTo>
                  <a:lnTo>
                    <a:pt x="1814449" y="1013421"/>
                  </a:lnTo>
                  <a:lnTo>
                    <a:pt x="1811870" y="1029652"/>
                  </a:lnTo>
                  <a:lnTo>
                    <a:pt x="1807819" y="1045019"/>
                  </a:lnTo>
                  <a:lnTo>
                    <a:pt x="1815198" y="1046911"/>
                  </a:lnTo>
                  <a:lnTo>
                    <a:pt x="1819402" y="1030795"/>
                  </a:lnTo>
                  <a:lnTo>
                    <a:pt x="1822056" y="1013802"/>
                  </a:lnTo>
                  <a:lnTo>
                    <a:pt x="1822157" y="1011859"/>
                  </a:lnTo>
                  <a:close/>
                </a:path>
                <a:path w="1852930" h="1197610">
                  <a:moveTo>
                    <a:pt x="1825091" y="892898"/>
                  </a:moveTo>
                  <a:lnTo>
                    <a:pt x="1818373" y="882040"/>
                  </a:lnTo>
                  <a:lnTo>
                    <a:pt x="1806752" y="866648"/>
                  </a:lnTo>
                  <a:lnTo>
                    <a:pt x="1800225" y="859485"/>
                  </a:lnTo>
                  <a:lnTo>
                    <a:pt x="1783321" y="874864"/>
                  </a:lnTo>
                  <a:lnTo>
                    <a:pt x="1789899" y="882129"/>
                  </a:lnTo>
                  <a:lnTo>
                    <a:pt x="1800136" y="895819"/>
                  </a:lnTo>
                  <a:lnTo>
                    <a:pt x="1805559" y="904786"/>
                  </a:lnTo>
                  <a:lnTo>
                    <a:pt x="1825091" y="892898"/>
                  </a:lnTo>
                  <a:close/>
                </a:path>
                <a:path w="1852930" h="1197610">
                  <a:moveTo>
                    <a:pt x="1827479" y="1094574"/>
                  </a:moveTo>
                  <a:lnTo>
                    <a:pt x="1807946" y="1082700"/>
                  </a:lnTo>
                  <a:lnTo>
                    <a:pt x="1799932" y="1095883"/>
                  </a:lnTo>
                  <a:lnTo>
                    <a:pt x="1789607" y="1109649"/>
                  </a:lnTo>
                  <a:lnTo>
                    <a:pt x="1786407" y="1113142"/>
                  </a:lnTo>
                  <a:lnTo>
                    <a:pt x="1803311" y="1128522"/>
                  </a:lnTo>
                  <a:lnTo>
                    <a:pt x="1807908" y="1123340"/>
                  </a:lnTo>
                  <a:lnTo>
                    <a:pt x="1819465" y="1107757"/>
                  </a:lnTo>
                  <a:lnTo>
                    <a:pt x="1827479" y="1094574"/>
                  </a:lnTo>
                  <a:close/>
                </a:path>
                <a:path w="1852930" h="1197610">
                  <a:moveTo>
                    <a:pt x="1851901" y="971537"/>
                  </a:moveTo>
                  <a:lnTo>
                    <a:pt x="1849145" y="954125"/>
                  </a:lnTo>
                  <a:lnTo>
                    <a:pt x="1844078" y="934808"/>
                  </a:lnTo>
                  <a:lnTo>
                    <a:pt x="1842604" y="930770"/>
                  </a:lnTo>
                  <a:lnTo>
                    <a:pt x="1821141" y="938631"/>
                  </a:lnTo>
                  <a:lnTo>
                    <a:pt x="1822615" y="942670"/>
                  </a:lnTo>
                  <a:lnTo>
                    <a:pt x="1827009" y="959827"/>
                  </a:lnTo>
                  <a:lnTo>
                    <a:pt x="1829308" y="974991"/>
                  </a:lnTo>
                  <a:lnTo>
                    <a:pt x="1851901" y="971537"/>
                  </a:lnTo>
                  <a:close/>
                </a:path>
                <a:path w="1852930" h="1197610">
                  <a:moveTo>
                    <a:pt x="1852599" y="1013396"/>
                  </a:moveTo>
                  <a:lnTo>
                    <a:pt x="1829765" y="1012240"/>
                  </a:lnTo>
                  <a:lnTo>
                    <a:pt x="1829663" y="1014196"/>
                  </a:lnTo>
                  <a:lnTo>
                    <a:pt x="1826933" y="1031951"/>
                  </a:lnTo>
                  <a:lnTo>
                    <a:pt x="1822577" y="1048816"/>
                  </a:lnTo>
                  <a:lnTo>
                    <a:pt x="1844713" y="1054506"/>
                  </a:lnTo>
                  <a:lnTo>
                    <a:pt x="1849539" y="1035405"/>
                  </a:lnTo>
                  <a:lnTo>
                    <a:pt x="1852498" y="1015339"/>
                  </a:lnTo>
                  <a:lnTo>
                    <a:pt x="1852599" y="10133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16001" y="4285570"/>
            <a:ext cx="7139305" cy="2374900"/>
            <a:chOff x="992000" y="4285570"/>
            <a:chExt cx="7139305" cy="23749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065" y="4479381"/>
              <a:ext cx="6756741" cy="20992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2000" y="4285570"/>
              <a:ext cx="7139305" cy="2374900"/>
            </a:xfrm>
            <a:custGeom>
              <a:avLst/>
              <a:gdLst/>
              <a:ahLst/>
              <a:cxnLst/>
              <a:rect l="l" t="t" r="r" b="b"/>
              <a:pathLst>
                <a:path w="7139305" h="2374900">
                  <a:moveTo>
                    <a:pt x="6807804" y="0"/>
                  </a:moveTo>
                  <a:lnTo>
                    <a:pt x="328891" y="0"/>
                  </a:lnTo>
                  <a:lnTo>
                    <a:pt x="289308" y="12699"/>
                  </a:lnTo>
                  <a:lnTo>
                    <a:pt x="251371" y="25399"/>
                  </a:lnTo>
                  <a:lnTo>
                    <a:pt x="215292" y="50799"/>
                  </a:lnTo>
                  <a:lnTo>
                    <a:pt x="181280" y="63499"/>
                  </a:lnTo>
                  <a:lnTo>
                    <a:pt x="149539" y="88899"/>
                  </a:lnTo>
                  <a:lnTo>
                    <a:pt x="120272" y="114299"/>
                  </a:lnTo>
                  <a:lnTo>
                    <a:pt x="93684" y="152399"/>
                  </a:lnTo>
                  <a:lnTo>
                    <a:pt x="69980" y="177799"/>
                  </a:lnTo>
                  <a:lnTo>
                    <a:pt x="49368" y="215899"/>
                  </a:lnTo>
                  <a:lnTo>
                    <a:pt x="32057" y="253999"/>
                  </a:lnTo>
                  <a:lnTo>
                    <a:pt x="18259" y="292099"/>
                  </a:lnTo>
                  <a:lnTo>
                    <a:pt x="8184" y="330199"/>
                  </a:lnTo>
                  <a:lnTo>
                    <a:pt x="2040" y="368299"/>
                  </a:lnTo>
                  <a:lnTo>
                    <a:pt x="0" y="406399"/>
                  </a:lnTo>
                  <a:lnTo>
                    <a:pt x="30" y="1968499"/>
                  </a:lnTo>
                  <a:lnTo>
                    <a:pt x="2284" y="2006599"/>
                  </a:lnTo>
                  <a:lnTo>
                    <a:pt x="8665" y="2057399"/>
                  </a:lnTo>
                  <a:lnTo>
                    <a:pt x="18965" y="2095499"/>
                  </a:lnTo>
                  <a:lnTo>
                    <a:pt x="32973" y="2133599"/>
                  </a:lnTo>
                  <a:lnTo>
                    <a:pt x="50478" y="2171699"/>
                  </a:lnTo>
                  <a:lnTo>
                    <a:pt x="71271" y="2197099"/>
                  </a:lnTo>
                  <a:lnTo>
                    <a:pt x="95144" y="2235199"/>
                  </a:lnTo>
                  <a:lnTo>
                    <a:pt x="151308" y="2285999"/>
                  </a:lnTo>
                  <a:lnTo>
                    <a:pt x="183192" y="2311399"/>
                  </a:lnTo>
                  <a:lnTo>
                    <a:pt x="217338" y="2336799"/>
                  </a:lnTo>
                  <a:lnTo>
                    <a:pt x="253538" y="2349499"/>
                  </a:lnTo>
                  <a:lnTo>
                    <a:pt x="291580" y="2362199"/>
                  </a:lnTo>
                  <a:lnTo>
                    <a:pt x="331247" y="2374899"/>
                  </a:lnTo>
                  <a:lnTo>
                    <a:pt x="6810160" y="2374899"/>
                  </a:lnTo>
                  <a:lnTo>
                    <a:pt x="6849743" y="2362199"/>
                  </a:lnTo>
                  <a:lnTo>
                    <a:pt x="6887681" y="2349499"/>
                  </a:lnTo>
                  <a:lnTo>
                    <a:pt x="335593" y="2349499"/>
                  </a:lnTo>
                  <a:lnTo>
                    <a:pt x="298752" y="2336799"/>
                  </a:lnTo>
                  <a:lnTo>
                    <a:pt x="229836" y="2311399"/>
                  </a:lnTo>
                  <a:lnTo>
                    <a:pt x="198145" y="2285999"/>
                  </a:lnTo>
                  <a:lnTo>
                    <a:pt x="168555" y="2260599"/>
                  </a:lnTo>
                  <a:lnTo>
                    <a:pt x="116456" y="2209799"/>
                  </a:lnTo>
                  <a:lnTo>
                    <a:pt x="75092" y="2146299"/>
                  </a:lnTo>
                  <a:lnTo>
                    <a:pt x="58920" y="2120899"/>
                  </a:lnTo>
                  <a:lnTo>
                    <a:pt x="46011" y="2082799"/>
                  </a:lnTo>
                  <a:lnTo>
                    <a:pt x="36558" y="2044699"/>
                  </a:lnTo>
                  <a:lnTo>
                    <a:pt x="30755" y="2006599"/>
                  </a:lnTo>
                  <a:lnTo>
                    <a:pt x="28793" y="1968499"/>
                  </a:lnTo>
                  <a:lnTo>
                    <a:pt x="28800" y="406399"/>
                  </a:lnTo>
                  <a:lnTo>
                    <a:pt x="30803" y="368299"/>
                  </a:lnTo>
                  <a:lnTo>
                    <a:pt x="36654" y="330199"/>
                  </a:lnTo>
                  <a:lnTo>
                    <a:pt x="46152" y="292099"/>
                  </a:lnTo>
                  <a:lnTo>
                    <a:pt x="59103" y="266699"/>
                  </a:lnTo>
                  <a:lnTo>
                    <a:pt x="75314" y="228599"/>
                  </a:lnTo>
                  <a:lnTo>
                    <a:pt x="94594" y="190499"/>
                  </a:lnTo>
                  <a:lnTo>
                    <a:pt x="141585" y="139699"/>
                  </a:lnTo>
                  <a:lnTo>
                    <a:pt x="198527" y="88899"/>
                  </a:lnTo>
                  <a:lnTo>
                    <a:pt x="230246" y="76199"/>
                  </a:lnTo>
                  <a:lnTo>
                    <a:pt x="263870" y="50799"/>
                  </a:lnTo>
                  <a:lnTo>
                    <a:pt x="299206" y="38099"/>
                  </a:lnTo>
                  <a:lnTo>
                    <a:pt x="336064" y="38099"/>
                  </a:lnTo>
                  <a:lnTo>
                    <a:pt x="374249" y="25399"/>
                  </a:lnTo>
                  <a:lnTo>
                    <a:pt x="6885514" y="25399"/>
                  </a:lnTo>
                  <a:lnTo>
                    <a:pt x="6847470" y="12699"/>
                  </a:lnTo>
                  <a:lnTo>
                    <a:pt x="6807804" y="0"/>
                  </a:lnTo>
                  <a:close/>
                </a:path>
                <a:path w="7139305" h="2374900">
                  <a:moveTo>
                    <a:pt x="6885514" y="25399"/>
                  </a:moveTo>
                  <a:lnTo>
                    <a:pt x="6765283" y="25399"/>
                  </a:lnTo>
                  <a:lnTo>
                    <a:pt x="6803458" y="38099"/>
                  </a:lnTo>
                  <a:lnTo>
                    <a:pt x="6840298" y="38099"/>
                  </a:lnTo>
                  <a:lnTo>
                    <a:pt x="6875614" y="50799"/>
                  </a:lnTo>
                  <a:lnTo>
                    <a:pt x="6909215" y="76199"/>
                  </a:lnTo>
                  <a:lnTo>
                    <a:pt x="6940906" y="88899"/>
                  </a:lnTo>
                  <a:lnTo>
                    <a:pt x="6970496" y="114299"/>
                  </a:lnTo>
                  <a:lnTo>
                    <a:pt x="7022594" y="165099"/>
                  </a:lnTo>
                  <a:lnTo>
                    <a:pt x="7063958" y="228599"/>
                  </a:lnTo>
                  <a:lnTo>
                    <a:pt x="7080131" y="266699"/>
                  </a:lnTo>
                  <a:lnTo>
                    <a:pt x="7093041" y="292099"/>
                  </a:lnTo>
                  <a:lnTo>
                    <a:pt x="7102492" y="330199"/>
                  </a:lnTo>
                  <a:lnTo>
                    <a:pt x="7108296" y="368299"/>
                  </a:lnTo>
                  <a:lnTo>
                    <a:pt x="7110257" y="406399"/>
                  </a:lnTo>
                  <a:lnTo>
                    <a:pt x="7110252" y="1968499"/>
                  </a:lnTo>
                  <a:lnTo>
                    <a:pt x="7108248" y="2006599"/>
                  </a:lnTo>
                  <a:lnTo>
                    <a:pt x="7102397" y="2044699"/>
                  </a:lnTo>
                  <a:lnTo>
                    <a:pt x="7092899" y="2082799"/>
                  </a:lnTo>
                  <a:lnTo>
                    <a:pt x="7079948" y="2120899"/>
                  </a:lnTo>
                  <a:lnTo>
                    <a:pt x="7063737" y="2146299"/>
                  </a:lnTo>
                  <a:lnTo>
                    <a:pt x="7044457" y="2184399"/>
                  </a:lnTo>
                  <a:lnTo>
                    <a:pt x="6997466" y="2235199"/>
                  </a:lnTo>
                  <a:lnTo>
                    <a:pt x="6940523" y="2285999"/>
                  </a:lnTo>
                  <a:lnTo>
                    <a:pt x="6908806" y="2311399"/>
                  </a:lnTo>
                  <a:lnTo>
                    <a:pt x="6839843" y="2336799"/>
                  </a:lnTo>
                  <a:lnTo>
                    <a:pt x="6802987" y="2349499"/>
                  </a:lnTo>
                  <a:lnTo>
                    <a:pt x="6887681" y="2349499"/>
                  </a:lnTo>
                  <a:lnTo>
                    <a:pt x="6923759" y="2336799"/>
                  </a:lnTo>
                  <a:lnTo>
                    <a:pt x="6957771" y="2311399"/>
                  </a:lnTo>
                  <a:lnTo>
                    <a:pt x="6989513" y="2285999"/>
                  </a:lnTo>
                  <a:lnTo>
                    <a:pt x="7018779" y="2260599"/>
                  </a:lnTo>
                  <a:lnTo>
                    <a:pt x="7069071" y="2197099"/>
                  </a:lnTo>
                  <a:lnTo>
                    <a:pt x="7089683" y="2158999"/>
                  </a:lnTo>
                  <a:lnTo>
                    <a:pt x="7106994" y="2133599"/>
                  </a:lnTo>
                  <a:lnTo>
                    <a:pt x="7120792" y="2095499"/>
                  </a:lnTo>
                  <a:lnTo>
                    <a:pt x="7130866" y="2044699"/>
                  </a:lnTo>
                  <a:lnTo>
                    <a:pt x="7137011" y="2006599"/>
                  </a:lnTo>
                  <a:lnTo>
                    <a:pt x="7139052" y="1968499"/>
                  </a:lnTo>
                  <a:lnTo>
                    <a:pt x="7139021" y="406399"/>
                  </a:lnTo>
                  <a:lnTo>
                    <a:pt x="7136767" y="368299"/>
                  </a:lnTo>
                  <a:lnTo>
                    <a:pt x="7130385" y="330199"/>
                  </a:lnTo>
                  <a:lnTo>
                    <a:pt x="7120085" y="292099"/>
                  </a:lnTo>
                  <a:lnTo>
                    <a:pt x="7106077" y="253999"/>
                  </a:lnTo>
                  <a:lnTo>
                    <a:pt x="7088572" y="215899"/>
                  </a:lnTo>
                  <a:lnTo>
                    <a:pt x="7067779" y="177799"/>
                  </a:lnTo>
                  <a:lnTo>
                    <a:pt x="7043907" y="152399"/>
                  </a:lnTo>
                  <a:lnTo>
                    <a:pt x="7017161" y="114299"/>
                  </a:lnTo>
                  <a:lnTo>
                    <a:pt x="6987743" y="88899"/>
                  </a:lnTo>
                  <a:lnTo>
                    <a:pt x="6955859" y="63499"/>
                  </a:lnTo>
                  <a:lnTo>
                    <a:pt x="6921713" y="50799"/>
                  </a:lnTo>
                  <a:lnTo>
                    <a:pt x="6885514" y="25399"/>
                  </a:lnTo>
                  <a:close/>
                </a:path>
                <a:path w="7139305" h="2374900">
                  <a:moveTo>
                    <a:pt x="6802010" y="38099"/>
                  </a:moveTo>
                  <a:lnTo>
                    <a:pt x="338454" y="38099"/>
                  </a:lnTo>
                  <a:lnTo>
                    <a:pt x="302506" y="50799"/>
                  </a:lnTo>
                  <a:lnTo>
                    <a:pt x="268036" y="63499"/>
                  </a:lnTo>
                  <a:lnTo>
                    <a:pt x="235230" y="76199"/>
                  </a:lnTo>
                  <a:lnTo>
                    <a:pt x="204276" y="101599"/>
                  </a:lnTo>
                  <a:lnTo>
                    <a:pt x="175366" y="126999"/>
                  </a:lnTo>
                  <a:lnTo>
                    <a:pt x="148689" y="139699"/>
                  </a:lnTo>
                  <a:lnTo>
                    <a:pt x="124437" y="177799"/>
                  </a:lnTo>
                  <a:lnTo>
                    <a:pt x="102798" y="203199"/>
                  </a:lnTo>
                  <a:lnTo>
                    <a:pt x="83963" y="228599"/>
                  </a:lnTo>
                  <a:lnTo>
                    <a:pt x="68118" y="266699"/>
                  </a:lnTo>
                  <a:lnTo>
                    <a:pt x="55449" y="292099"/>
                  </a:lnTo>
                  <a:lnTo>
                    <a:pt x="46145" y="330199"/>
                  </a:lnTo>
                  <a:lnTo>
                    <a:pt x="40391" y="368299"/>
                  </a:lnTo>
                  <a:lnTo>
                    <a:pt x="38399" y="406399"/>
                  </a:lnTo>
                  <a:lnTo>
                    <a:pt x="38381" y="1968499"/>
                  </a:lnTo>
                  <a:lnTo>
                    <a:pt x="40245" y="2006599"/>
                  </a:lnTo>
                  <a:lnTo>
                    <a:pt x="45856" y="2044699"/>
                  </a:lnTo>
                  <a:lnTo>
                    <a:pt x="55026" y="2082799"/>
                  </a:lnTo>
                  <a:lnTo>
                    <a:pt x="67568" y="2108199"/>
                  </a:lnTo>
                  <a:lnTo>
                    <a:pt x="83297" y="2146299"/>
                  </a:lnTo>
                  <a:lnTo>
                    <a:pt x="102024" y="2171699"/>
                  </a:lnTo>
                  <a:lnTo>
                    <a:pt x="123561" y="2209799"/>
                  </a:lnTo>
                  <a:lnTo>
                    <a:pt x="147718" y="2235199"/>
                  </a:lnTo>
                  <a:lnTo>
                    <a:pt x="174304" y="2260599"/>
                  </a:lnTo>
                  <a:lnTo>
                    <a:pt x="203129" y="2273299"/>
                  </a:lnTo>
                  <a:lnTo>
                    <a:pt x="234003" y="2298699"/>
                  </a:lnTo>
                  <a:lnTo>
                    <a:pt x="266736" y="2311399"/>
                  </a:lnTo>
                  <a:lnTo>
                    <a:pt x="301143" y="2324099"/>
                  </a:lnTo>
                  <a:lnTo>
                    <a:pt x="337041" y="2336799"/>
                  </a:lnTo>
                  <a:lnTo>
                    <a:pt x="374736" y="2336799"/>
                  </a:lnTo>
                  <a:lnTo>
                    <a:pt x="338490" y="2324099"/>
                  </a:lnTo>
                  <a:lnTo>
                    <a:pt x="303533" y="2311399"/>
                  </a:lnTo>
                  <a:lnTo>
                    <a:pt x="238169" y="2285999"/>
                  </a:lnTo>
                  <a:lnTo>
                    <a:pt x="180053" y="2247899"/>
                  </a:lnTo>
                  <a:lnTo>
                    <a:pt x="130665" y="2197099"/>
                  </a:lnTo>
                  <a:lnTo>
                    <a:pt x="91501" y="2146299"/>
                  </a:lnTo>
                  <a:lnTo>
                    <a:pt x="76217" y="2108199"/>
                  </a:lnTo>
                  <a:lnTo>
                    <a:pt x="64041" y="2070099"/>
                  </a:lnTo>
                  <a:lnTo>
                    <a:pt x="55153" y="2044699"/>
                  </a:lnTo>
                  <a:lnTo>
                    <a:pt x="49735" y="2006599"/>
                  </a:lnTo>
                  <a:lnTo>
                    <a:pt x="47969" y="1968499"/>
                  </a:lnTo>
                  <a:lnTo>
                    <a:pt x="48000" y="406399"/>
                  </a:lnTo>
                  <a:lnTo>
                    <a:pt x="49979" y="368299"/>
                  </a:lnTo>
                  <a:lnTo>
                    <a:pt x="55635" y="330199"/>
                  </a:lnTo>
                  <a:lnTo>
                    <a:pt x="64747" y="304799"/>
                  </a:lnTo>
                  <a:lnTo>
                    <a:pt x="77133" y="266699"/>
                  </a:lnTo>
                  <a:lnTo>
                    <a:pt x="92612" y="241299"/>
                  </a:lnTo>
                  <a:lnTo>
                    <a:pt x="111003" y="203199"/>
                  </a:lnTo>
                  <a:lnTo>
                    <a:pt x="132125" y="177799"/>
                  </a:lnTo>
                  <a:lnTo>
                    <a:pt x="181823" y="126999"/>
                  </a:lnTo>
                  <a:lnTo>
                    <a:pt x="240214" y="88899"/>
                  </a:lnTo>
                  <a:lnTo>
                    <a:pt x="305806" y="63499"/>
                  </a:lnTo>
                  <a:lnTo>
                    <a:pt x="340845" y="50799"/>
                  </a:lnTo>
                  <a:lnTo>
                    <a:pt x="6837908" y="50799"/>
                  </a:lnTo>
                  <a:lnTo>
                    <a:pt x="6802010" y="38099"/>
                  </a:lnTo>
                  <a:close/>
                </a:path>
                <a:path w="7139305" h="2374900">
                  <a:moveTo>
                    <a:pt x="6837908" y="50799"/>
                  </a:moveTo>
                  <a:lnTo>
                    <a:pt x="6800561" y="50799"/>
                  </a:lnTo>
                  <a:lnTo>
                    <a:pt x="6835518" y="63499"/>
                  </a:lnTo>
                  <a:lnTo>
                    <a:pt x="6869015" y="76199"/>
                  </a:lnTo>
                  <a:lnTo>
                    <a:pt x="6900881" y="88899"/>
                  </a:lnTo>
                  <a:lnTo>
                    <a:pt x="6930937" y="114299"/>
                  </a:lnTo>
                  <a:lnTo>
                    <a:pt x="6958997" y="126999"/>
                  </a:lnTo>
                  <a:lnTo>
                    <a:pt x="6984876" y="152399"/>
                  </a:lnTo>
                  <a:lnTo>
                    <a:pt x="7008386" y="177799"/>
                  </a:lnTo>
                  <a:lnTo>
                    <a:pt x="7029339" y="203199"/>
                  </a:lnTo>
                  <a:lnTo>
                    <a:pt x="7047549" y="241299"/>
                  </a:lnTo>
                  <a:lnTo>
                    <a:pt x="7062834" y="266699"/>
                  </a:lnTo>
                  <a:lnTo>
                    <a:pt x="7075009" y="304799"/>
                  </a:lnTo>
                  <a:lnTo>
                    <a:pt x="7083897" y="342899"/>
                  </a:lnTo>
                  <a:lnTo>
                    <a:pt x="7089316" y="368299"/>
                  </a:lnTo>
                  <a:lnTo>
                    <a:pt x="7091081" y="406399"/>
                  </a:lnTo>
                  <a:lnTo>
                    <a:pt x="7091051" y="1968499"/>
                  </a:lnTo>
                  <a:lnTo>
                    <a:pt x="7089072" y="2006599"/>
                  </a:lnTo>
                  <a:lnTo>
                    <a:pt x="7083415" y="2044699"/>
                  </a:lnTo>
                  <a:lnTo>
                    <a:pt x="7074303" y="2082799"/>
                  </a:lnTo>
                  <a:lnTo>
                    <a:pt x="7061918" y="2108199"/>
                  </a:lnTo>
                  <a:lnTo>
                    <a:pt x="7046439" y="2146299"/>
                  </a:lnTo>
                  <a:lnTo>
                    <a:pt x="7006926" y="2197099"/>
                  </a:lnTo>
                  <a:lnTo>
                    <a:pt x="6957228" y="2247899"/>
                  </a:lnTo>
                  <a:lnTo>
                    <a:pt x="6898836" y="2285999"/>
                  </a:lnTo>
                  <a:lnTo>
                    <a:pt x="6833245" y="2311399"/>
                  </a:lnTo>
                  <a:lnTo>
                    <a:pt x="6761905" y="2336799"/>
                  </a:lnTo>
                  <a:lnTo>
                    <a:pt x="6800597" y="2336799"/>
                  </a:lnTo>
                  <a:lnTo>
                    <a:pt x="6836544" y="2324099"/>
                  </a:lnTo>
                  <a:lnTo>
                    <a:pt x="6871014" y="2311399"/>
                  </a:lnTo>
                  <a:lnTo>
                    <a:pt x="6903821" y="2298699"/>
                  </a:lnTo>
                  <a:lnTo>
                    <a:pt x="6934775" y="2273299"/>
                  </a:lnTo>
                  <a:lnTo>
                    <a:pt x="6963685" y="2260599"/>
                  </a:lnTo>
                  <a:lnTo>
                    <a:pt x="7014615" y="2209799"/>
                  </a:lnTo>
                  <a:lnTo>
                    <a:pt x="7055088" y="2146299"/>
                  </a:lnTo>
                  <a:lnTo>
                    <a:pt x="7070934" y="2108199"/>
                  </a:lnTo>
                  <a:lnTo>
                    <a:pt x="7083601" y="2082799"/>
                  </a:lnTo>
                  <a:lnTo>
                    <a:pt x="7092906" y="2044699"/>
                  </a:lnTo>
                  <a:lnTo>
                    <a:pt x="7098659" y="2006599"/>
                  </a:lnTo>
                  <a:lnTo>
                    <a:pt x="7100652" y="1968499"/>
                  </a:lnTo>
                  <a:lnTo>
                    <a:pt x="7100670" y="406399"/>
                  </a:lnTo>
                  <a:lnTo>
                    <a:pt x="7098807" y="368299"/>
                  </a:lnTo>
                  <a:lnTo>
                    <a:pt x="7093194" y="330199"/>
                  </a:lnTo>
                  <a:lnTo>
                    <a:pt x="7084025" y="304799"/>
                  </a:lnTo>
                  <a:lnTo>
                    <a:pt x="7071483" y="266699"/>
                  </a:lnTo>
                  <a:lnTo>
                    <a:pt x="7055754" y="228599"/>
                  </a:lnTo>
                  <a:lnTo>
                    <a:pt x="7037027" y="203199"/>
                  </a:lnTo>
                  <a:lnTo>
                    <a:pt x="7015490" y="177799"/>
                  </a:lnTo>
                  <a:lnTo>
                    <a:pt x="6991333" y="139699"/>
                  </a:lnTo>
                  <a:lnTo>
                    <a:pt x="6964747" y="126999"/>
                  </a:lnTo>
                  <a:lnTo>
                    <a:pt x="6935921" y="101599"/>
                  </a:lnTo>
                  <a:lnTo>
                    <a:pt x="6905048" y="76199"/>
                  </a:lnTo>
                  <a:lnTo>
                    <a:pt x="6872315" y="63499"/>
                  </a:lnTo>
                  <a:lnTo>
                    <a:pt x="6837908" y="50799"/>
                  </a:lnTo>
                  <a:close/>
                </a:path>
              </a:pathLst>
            </a:custGeom>
            <a:solidFill>
              <a:srgbClr val="D60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 idx="4294967295"/>
          </p:nvPr>
        </p:nvSpPr>
        <p:spPr>
          <a:xfrm>
            <a:off x="6533965" y="2079826"/>
            <a:ext cx="5658035" cy="848309"/>
          </a:xfrm>
          <a:prstGeom prst="rect">
            <a:avLst/>
          </a:prstGeom>
        </p:spPr>
        <p:txBody>
          <a:bodyPr vert="horz" wrap="square" lIns="0" tIns="27305" rIns="0" bIns="0" rtlCol="0" anchor="ctr">
            <a:spAutoFit/>
          </a:bodyPr>
          <a:lstStyle/>
          <a:p>
            <a:pPr marL="304800" marR="5080" indent="-292735">
              <a:lnSpc>
                <a:spcPts val="3220"/>
              </a:lnSpc>
              <a:spcBef>
                <a:spcPts val="215"/>
              </a:spcBef>
            </a:pPr>
            <a:r>
              <a:rPr sz="2700" b="1" spc="-15" dirty="0">
                <a:solidFill>
                  <a:srgbClr val="D60093"/>
                </a:solidFill>
              </a:rPr>
              <a:t>(3)</a:t>
            </a:r>
            <a:r>
              <a:rPr sz="2700" b="1" spc="-30" dirty="0">
                <a:solidFill>
                  <a:srgbClr val="D60093"/>
                </a:solidFill>
              </a:rPr>
              <a:t> </a:t>
            </a:r>
            <a:r>
              <a:rPr sz="2700" b="1" spc="-55" dirty="0">
                <a:solidFill>
                  <a:srgbClr val="D60093"/>
                </a:solidFill>
              </a:rPr>
              <a:t>Train</a:t>
            </a:r>
            <a:r>
              <a:rPr sz="2700" b="1" spc="-40" dirty="0">
                <a:solidFill>
                  <a:srgbClr val="D60093"/>
                </a:solidFill>
              </a:rPr>
              <a:t> </a:t>
            </a:r>
            <a:r>
              <a:rPr sz="2700" b="1" spc="-10" dirty="0">
                <a:solidFill>
                  <a:srgbClr val="D60093"/>
                </a:solidFill>
              </a:rPr>
              <a:t>on</a:t>
            </a:r>
            <a:r>
              <a:rPr sz="2700" b="1" spc="-40" dirty="0">
                <a:solidFill>
                  <a:srgbClr val="D60093"/>
                </a:solidFill>
              </a:rPr>
              <a:t> </a:t>
            </a:r>
            <a:r>
              <a:rPr sz="2700" b="1" dirty="0">
                <a:solidFill>
                  <a:srgbClr val="D60093"/>
                </a:solidFill>
              </a:rPr>
              <a:t>a</a:t>
            </a:r>
            <a:r>
              <a:rPr sz="2700" b="1" spc="-40" dirty="0">
                <a:solidFill>
                  <a:srgbClr val="D60093"/>
                </a:solidFill>
              </a:rPr>
              <a:t> </a:t>
            </a:r>
            <a:r>
              <a:rPr sz="2700" b="1" spc="-20" dirty="0">
                <a:solidFill>
                  <a:srgbClr val="D60093"/>
                </a:solidFill>
              </a:rPr>
              <a:t>set</a:t>
            </a:r>
            <a:r>
              <a:rPr sz="2700" b="1" spc="-30" dirty="0">
                <a:solidFill>
                  <a:srgbClr val="D60093"/>
                </a:solidFill>
              </a:rPr>
              <a:t> </a:t>
            </a:r>
            <a:r>
              <a:rPr sz="2700" b="1" spc="-10" dirty="0">
                <a:solidFill>
                  <a:srgbClr val="D60093"/>
                </a:solidFill>
              </a:rPr>
              <a:t>of</a:t>
            </a:r>
            <a:r>
              <a:rPr sz="2700" b="1" spc="-20" dirty="0">
                <a:solidFill>
                  <a:srgbClr val="D60093"/>
                </a:solidFill>
              </a:rPr>
              <a:t> nodes,</a:t>
            </a:r>
            <a:r>
              <a:rPr sz="2700" b="1" spc="-25" dirty="0">
                <a:solidFill>
                  <a:srgbClr val="D60093"/>
                </a:solidFill>
              </a:rPr>
              <a:t> </a:t>
            </a:r>
            <a:r>
              <a:rPr sz="2700" b="1" spc="-15" dirty="0">
                <a:solidFill>
                  <a:srgbClr val="D60093"/>
                </a:solidFill>
              </a:rPr>
              <a:t>i.e., </a:t>
            </a:r>
            <a:r>
              <a:rPr sz="2700" b="1" spc="-595" dirty="0">
                <a:solidFill>
                  <a:srgbClr val="D60093"/>
                </a:solidFill>
              </a:rPr>
              <a:t> </a:t>
            </a:r>
            <a:r>
              <a:rPr sz="2700" b="1" dirty="0">
                <a:solidFill>
                  <a:srgbClr val="D60093"/>
                </a:solidFill>
              </a:rPr>
              <a:t>a</a:t>
            </a:r>
            <a:r>
              <a:rPr sz="2700" b="1" spc="-45" dirty="0">
                <a:solidFill>
                  <a:srgbClr val="D60093"/>
                </a:solidFill>
              </a:rPr>
              <a:t> </a:t>
            </a:r>
            <a:r>
              <a:rPr sz="2700" b="1" spc="-30" dirty="0">
                <a:solidFill>
                  <a:srgbClr val="D60093"/>
                </a:solidFill>
              </a:rPr>
              <a:t>batch</a:t>
            </a:r>
            <a:r>
              <a:rPr sz="2700" b="1" spc="-40" dirty="0">
                <a:solidFill>
                  <a:srgbClr val="D60093"/>
                </a:solidFill>
              </a:rPr>
              <a:t> </a:t>
            </a:r>
            <a:r>
              <a:rPr sz="2700" b="1" spc="-10" dirty="0">
                <a:solidFill>
                  <a:srgbClr val="D60093"/>
                </a:solidFill>
              </a:rPr>
              <a:t>of</a:t>
            </a:r>
            <a:r>
              <a:rPr sz="2700" b="1" spc="-25" dirty="0">
                <a:solidFill>
                  <a:srgbClr val="D60093"/>
                </a:solidFill>
              </a:rPr>
              <a:t> compute</a:t>
            </a:r>
            <a:r>
              <a:rPr sz="2700" b="1" spc="-40" dirty="0">
                <a:solidFill>
                  <a:srgbClr val="D60093"/>
                </a:solidFill>
              </a:rPr>
              <a:t> </a:t>
            </a:r>
            <a:r>
              <a:rPr sz="2700" b="1" spc="-30" dirty="0">
                <a:solidFill>
                  <a:srgbClr val="D60093"/>
                </a:solidFill>
              </a:rPr>
              <a:t>graphs</a:t>
            </a:r>
            <a:endParaRPr sz="2700" dirty="0"/>
          </a:p>
        </p:txBody>
      </p:sp>
      <p:sp>
        <p:nvSpPr>
          <p:cNvPr id="14" name="object 14"/>
          <p:cNvSpPr/>
          <p:nvPr/>
        </p:nvSpPr>
        <p:spPr>
          <a:xfrm>
            <a:off x="6032910" y="2966125"/>
            <a:ext cx="1009650" cy="1185545"/>
          </a:xfrm>
          <a:custGeom>
            <a:avLst/>
            <a:gdLst/>
            <a:ahLst/>
            <a:cxnLst/>
            <a:rect l="l" t="t" r="r" b="b"/>
            <a:pathLst>
              <a:path w="1009650" h="1185545">
                <a:moveTo>
                  <a:pt x="40471" y="1019618"/>
                </a:moveTo>
                <a:lnTo>
                  <a:pt x="0" y="1185130"/>
                </a:lnTo>
                <a:lnTo>
                  <a:pt x="156692" y="1118199"/>
                </a:lnTo>
                <a:lnTo>
                  <a:pt x="151262" y="1113593"/>
                </a:lnTo>
                <a:lnTo>
                  <a:pt x="84230" y="1113593"/>
                </a:lnTo>
                <a:lnTo>
                  <a:pt x="74552" y="1112522"/>
                </a:lnTo>
                <a:lnTo>
                  <a:pt x="65721" y="1107649"/>
                </a:lnTo>
                <a:lnTo>
                  <a:pt x="59472" y="1099731"/>
                </a:lnTo>
                <a:lnTo>
                  <a:pt x="56836" y="1090358"/>
                </a:lnTo>
                <a:lnTo>
                  <a:pt x="57907" y="1080679"/>
                </a:lnTo>
                <a:lnTo>
                  <a:pt x="62781" y="1071849"/>
                </a:lnTo>
                <a:lnTo>
                  <a:pt x="79211" y="1052478"/>
                </a:lnTo>
                <a:lnTo>
                  <a:pt x="40471" y="1019618"/>
                </a:lnTo>
                <a:close/>
              </a:path>
              <a:path w="1009650" h="1185545">
                <a:moveTo>
                  <a:pt x="79211" y="1052478"/>
                </a:moveTo>
                <a:lnTo>
                  <a:pt x="62781" y="1071849"/>
                </a:lnTo>
                <a:lnTo>
                  <a:pt x="57907" y="1080679"/>
                </a:lnTo>
                <a:lnTo>
                  <a:pt x="56836" y="1090358"/>
                </a:lnTo>
                <a:lnTo>
                  <a:pt x="59472" y="1099731"/>
                </a:lnTo>
                <a:lnTo>
                  <a:pt x="65721" y="1107649"/>
                </a:lnTo>
                <a:lnTo>
                  <a:pt x="74552" y="1112522"/>
                </a:lnTo>
                <a:lnTo>
                  <a:pt x="84230" y="1113593"/>
                </a:lnTo>
                <a:lnTo>
                  <a:pt x="93603" y="1110957"/>
                </a:lnTo>
                <a:lnTo>
                  <a:pt x="101521" y="1104709"/>
                </a:lnTo>
                <a:lnTo>
                  <a:pt x="117951" y="1085338"/>
                </a:lnTo>
                <a:lnTo>
                  <a:pt x="79211" y="1052478"/>
                </a:lnTo>
                <a:close/>
              </a:path>
              <a:path w="1009650" h="1185545">
                <a:moveTo>
                  <a:pt x="117951" y="1085338"/>
                </a:moveTo>
                <a:lnTo>
                  <a:pt x="101521" y="1104709"/>
                </a:lnTo>
                <a:lnTo>
                  <a:pt x="93603" y="1110957"/>
                </a:lnTo>
                <a:lnTo>
                  <a:pt x="84230" y="1113593"/>
                </a:lnTo>
                <a:lnTo>
                  <a:pt x="151262" y="1113593"/>
                </a:lnTo>
                <a:lnTo>
                  <a:pt x="117951" y="1085338"/>
                </a:lnTo>
                <a:close/>
              </a:path>
              <a:path w="1009650" h="1185545">
                <a:moveTo>
                  <a:pt x="981694" y="0"/>
                </a:moveTo>
                <a:lnTo>
                  <a:pt x="972321" y="2635"/>
                </a:lnTo>
                <a:lnTo>
                  <a:pt x="964403" y="8884"/>
                </a:lnTo>
                <a:lnTo>
                  <a:pt x="79211" y="1052478"/>
                </a:lnTo>
                <a:lnTo>
                  <a:pt x="117951" y="1085338"/>
                </a:lnTo>
                <a:lnTo>
                  <a:pt x="1003143" y="41744"/>
                </a:lnTo>
                <a:lnTo>
                  <a:pt x="1008017" y="32913"/>
                </a:lnTo>
                <a:lnTo>
                  <a:pt x="1009088" y="23235"/>
                </a:lnTo>
                <a:lnTo>
                  <a:pt x="1006452" y="13861"/>
                </a:lnTo>
                <a:lnTo>
                  <a:pt x="1000203" y="5944"/>
                </a:lnTo>
                <a:lnTo>
                  <a:pt x="991372" y="1071"/>
                </a:lnTo>
                <a:lnTo>
                  <a:pt x="981694" y="0"/>
                </a:lnTo>
                <a:close/>
              </a:path>
            </a:pathLst>
          </a:custGeom>
          <a:solidFill>
            <a:srgbClr val="D60093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934456" cy="5577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500" y="1598947"/>
            <a:ext cx="2274143" cy="25029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5090400" y="1930751"/>
            <a:ext cx="7101600" cy="852156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367030" marR="5080" indent="-354965">
              <a:lnSpc>
                <a:spcPts val="3190"/>
              </a:lnSpc>
              <a:spcBef>
                <a:spcPts val="245"/>
              </a:spcBef>
            </a:pPr>
            <a:r>
              <a:rPr sz="2700" b="1" spc="-15" dirty="0">
                <a:solidFill>
                  <a:srgbClr val="D60093"/>
                </a:solidFill>
              </a:rPr>
              <a:t>(4)</a:t>
            </a:r>
            <a:r>
              <a:rPr sz="2700" b="1" spc="-55" dirty="0">
                <a:solidFill>
                  <a:srgbClr val="D60093"/>
                </a:solidFill>
              </a:rPr>
              <a:t> </a:t>
            </a:r>
            <a:r>
              <a:rPr sz="2700" b="1" spc="-35" dirty="0">
                <a:solidFill>
                  <a:srgbClr val="D60093"/>
                </a:solidFill>
              </a:rPr>
              <a:t>Generate</a:t>
            </a:r>
            <a:r>
              <a:rPr sz="2700" b="1" spc="-65" dirty="0">
                <a:solidFill>
                  <a:srgbClr val="D60093"/>
                </a:solidFill>
              </a:rPr>
              <a:t> </a:t>
            </a:r>
            <a:r>
              <a:rPr sz="2700" b="1" spc="-25" dirty="0">
                <a:solidFill>
                  <a:srgbClr val="D60093"/>
                </a:solidFill>
              </a:rPr>
              <a:t>embeddings </a:t>
            </a:r>
            <a:r>
              <a:rPr sz="2700" b="1" spc="-595" dirty="0">
                <a:solidFill>
                  <a:srgbClr val="D60093"/>
                </a:solidFill>
              </a:rPr>
              <a:t> </a:t>
            </a:r>
            <a:r>
              <a:rPr sz="2700" b="1" spc="-25" dirty="0">
                <a:solidFill>
                  <a:srgbClr val="D60093"/>
                </a:solidFill>
              </a:rPr>
              <a:t>for</a:t>
            </a:r>
            <a:r>
              <a:rPr sz="2700" b="1" spc="-35" dirty="0">
                <a:solidFill>
                  <a:srgbClr val="D60093"/>
                </a:solidFill>
              </a:rPr>
              <a:t> </a:t>
            </a:r>
            <a:r>
              <a:rPr sz="2700" b="1" spc="-20" dirty="0">
                <a:solidFill>
                  <a:srgbClr val="D60093"/>
                </a:solidFill>
              </a:rPr>
              <a:t>nodes</a:t>
            </a:r>
            <a:r>
              <a:rPr sz="2700" b="1" spc="-35" dirty="0">
                <a:solidFill>
                  <a:srgbClr val="D60093"/>
                </a:solidFill>
              </a:rPr>
              <a:t> </a:t>
            </a:r>
            <a:r>
              <a:rPr sz="2700" b="1" spc="-15" dirty="0">
                <a:solidFill>
                  <a:srgbClr val="D60093"/>
                </a:solidFill>
              </a:rPr>
              <a:t>as</a:t>
            </a:r>
            <a:r>
              <a:rPr sz="2700" b="1" spc="-35" dirty="0">
                <a:solidFill>
                  <a:srgbClr val="D60093"/>
                </a:solidFill>
              </a:rPr>
              <a:t> </a:t>
            </a:r>
            <a:r>
              <a:rPr sz="2700" b="1" spc="-25" dirty="0">
                <a:solidFill>
                  <a:srgbClr val="D60093"/>
                </a:solidFill>
              </a:rPr>
              <a:t>needed</a:t>
            </a:r>
            <a:endParaRPr sz="2700" dirty="0"/>
          </a:p>
        </p:txBody>
      </p:sp>
      <p:sp>
        <p:nvSpPr>
          <p:cNvPr id="5" name="object 5"/>
          <p:cNvSpPr/>
          <p:nvPr/>
        </p:nvSpPr>
        <p:spPr>
          <a:xfrm>
            <a:off x="5760967" y="2777662"/>
            <a:ext cx="552450" cy="1718310"/>
          </a:xfrm>
          <a:custGeom>
            <a:avLst/>
            <a:gdLst/>
            <a:ahLst/>
            <a:cxnLst/>
            <a:rect l="l" t="t" r="r" b="b"/>
            <a:pathLst>
              <a:path w="552450" h="1718310">
                <a:moveTo>
                  <a:pt x="0" y="1550453"/>
                </a:moveTo>
                <a:lnTo>
                  <a:pt x="30232" y="1718137"/>
                </a:lnTo>
                <a:lnTo>
                  <a:pt x="120053" y="1621511"/>
                </a:lnTo>
                <a:lnTo>
                  <a:pt x="68872" y="1621511"/>
                </a:lnTo>
                <a:lnTo>
                  <a:pt x="58823" y="1620645"/>
                </a:lnTo>
                <a:lnTo>
                  <a:pt x="49898" y="1615946"/>
                </a:lnTo>
                <a:lnTo>
                  <a:pt x="43682" y="1608451"/>
                </a:lnTo>
                <a:lnTo>
                  <a:pt x="40731" y="1599172"/>
                </a:lnTo>
                <a:lnTo>
                  <a:pt x="41598" y="1589123"/>
                </a:lnTo>
                <a:lnTo>
                  <a:pt x="48747" y="1564749"/>
                </a:lnTo>
                <a:lnTo>
                  <a:pt x="0" y="1550453"/>
                </a:lnTo>
                <a:close/>
              </a:path>
              <a:path w="552450" h="1718310">
                <a:moveTo>
                  <a:pt x="48747" y="1564749"/>
                </a:moveTo>
                <a:lnTo>
                  <a:pt x="41598" y="1589123"/>
                </a:lnTo>
                <a:lnTo>
                  <a:pt x="40731" y="1599172"/>
                </a:lnTo>
                <a:lnTo>
                  <a:pt x="43682" y="1608451"/>
                </a:lnTo>
                <a:lnTo>
                  <a:pt x="49898" y="1615946"/>
                </a:lnTo>
                <a:lnTo>
                  <a:pt x="58823" y="1620645"/>
                </a:lnTo>
                <a:lnTo>
                  <a:pt x="68872" y="1621511"/>
                </a:lnTo>
                <a:lnTo>
                  <a:pt x="78152" y="1618560"/>
                </a:lnTo>
                <a:lnTo>
                  <a:pt x="85647" y="1612344"/>
                </a:lnTo>
                <a:lnTo>
                  <a:pt x="90345" y="1603418"/>
                </a:lnTo>
                <a:lnTo>
                  <a:pt x="97493" y="1579045"/>
                </a:lnTo>
                <a:lnTo>
                  <a:pt x="48747" y="1564749"/>
                </a:lnTo>
                <a:close/>
              </a:path>
              <a:path w="552450" h="1718310">
                <a:moveTo>
                  <a:pt x="97493" y="1579045"/>
                </a:moveTo>
                <a:lnTo>
                  <a:pt x="90345" y="1603418"/>
                </a:lnTo>
                <a:lnTo>
                  <a:pt x="85647" y="1612344"/>
                </a:lnTo>
                <a:lnTo>
                  <a:pt x="78152" y="1618560"/>
                </a:lnTo>
                <a:lnTo>
                  <a:pt x="68872" y="1621511"/>
                </a:lnTo>
                <a:lnTo>
                  <a:pt x="120053" y="1621511"/>
                </a:lnTo>
                <a:lnTo>
                  <a:pt x="146240" y="1593341"/>
                </a:lnTo>
                <a:lnTo>
                  <a:pt x="97493" y="1579045"/>
                </a:lnTo>
                <a:close/>
              </a:path>
              <a:path w="552450" h="1718310">
                <a:moveTo>
                  <a:pt x="523811" y="0"/>
                </a:moveTo>
                <a:lnTo>
                  <a:pt x="514531" y="2951"/>
                </a:lnTo>
                <a:lnTo>
                  <a:pt x="507036" y="9167"/>
                </a:lnTo>
                <a:lnTo>
                  <a:pt x="502338" y="18092"/>
                </a:lnTo>
                <a:lnTo>
                  <a:pt x="48747" y="1564749"/>
                </a:lnTo>
                <a:lnTo>
                  <a:pt x="97493" y="1579045"/>
                </a:lnTo>
                <a:lnTo>
                  <a:pt x="551086" y="32389"/>
                </a:lnTo>
                <a:lnTo>
                  <a:pt x="551952" y="22339"/>
                </a:lnTo>
                <a:lnTo>
                  <a:pt x="549001" y="13060"/>
                </a:lnTo>
                <a:lnTo>
                  <a:pt x="542785" y="5564"/>
                </a:lnTo>
                <a:lnTo>
                  <a:pt x="533859" y="866"/>
                </a:lnTo>
                <a:lnTo>
                  <a:pt x="523811" y="0"/>
                </a:lnTo>
                <a:close/>
              </a:path>
            </a:pathLst>
          </a:custGeom>
          <a:solidFill>
            <a:srgbClr val="D60093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01914" y="4621400"/>
            <a:ext cx="8997315" cy="1778000"/>
            <a:chOff x="77913" y="4621400"/>
            <a:chExt cx="8997315" cy="177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400" y="4741885"/>
              <a:ext cx="8574871" cy="14650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913" y="4621400"/>
              <a:ext cx="8997315" cy="1778000"/>
            </a:xfrm>
            <a:custGeom>
              <a:avLst/>
              <a:gdLst/>
              <a:ahLst/>
              <a:cxnLst/>
              <a:rect l="l" t="t" r="r" b="b"/>
              <a:pathLst>
                <a:path w="8997315" h="1778000">
                  <a:moveTo>
                    <a:pt x="8777482" y="1765299"/>
                  </a:moveTo>
                  <a:lnTo>
                    <a:pt x="221969" y="1765299"/>
                  </a:lnTo>
                  <a:lnTo>
                    <a:pt x="252142" y="1777999"/>
                  </a:lnTo>
                  <a:lnTo>
                    <a:pt x="8747393" y="1777999"/>
                  </a:lnTo>
                  <a:lnTo>
                    <a:pt x="8777482" y="1765299"/>
                  </a:lnTo>
                  <a:close/>
                </a:path>
                <a:path w="8997315" h="1778000">
                  <a:moveTo>
                    <a:pt x="8745037" y="0"/>
                  </a:moveTo>
                  <a:lnTo>
                    <a:pt x="249786" y="0"/>
                  </a:lnTo>
                  <a:lnTo>
                    <a:pt x="219697" y="12699"/>
                  </a:lnTo>
                  <a:lnTo>
                    <a:pt x="163444" y="38099"/>
                  </a:lnTo>
                  <a:lnTo>
                    <a:pt x="113486" y="63499"/>
                  </a:lnTo>
                  <a:lnTo>
                    <a:pt x="71061" y="114299"/>
                  </a:lnTo>
                  <a:lnTo>
                    <a:pt x="37410" y="165099"/>
                  </a:lnTo>
                  <a:lnTo>
                    <a:pt x="13805" y="215899"/>
                  </a:lnTo>
                  <a:lnTo>
                    <a:pt x="1529" y="279399"/>
                  </a:lnTo>
                  <a:lnTo>
                    <a:pt x="0" y="304799"/>
                  </a:lnTo>
                  <a:lnTo>
                    <a:pt x="30" y="1473199"/>
                  </a:lnTo>
                  <a:lnTo>
                    <a:pt x="1773" y="1498599"/>
                  </a:lnTo>
                  <a:lnTo>
                    <a:pt x="6653" y="1536699"/>
                  </a:lnTo>
                  <a:lnTo>
                    <a:pt x="14511" y="1562099"/>
                  </a:lnTo>
                  <a:lnTo>
                    <a:pt x="25188" y="1587499"/>
                  </a:lnTo>
                  <a:lnTo>
                    <a:pt x="38521" y="1625599"/>
                  </a:lnTo>
                  <a:lnTo>
                    <a:pt x="54351" y="1650999"/>
                  </a:lnTo>
                  <a:lnTo>
                    <a:pt x="72520" y="1676399"/>
                  </a:lnTo>
                  <a:lnTo>
                    <a:pt x="92873" y="1689099"/>
                  </a:lnTo>
                  <a:lnTo>
                    <a:pt x="115255" y="1714499"/>
                  </a:lnTo>
                  <a:lnTo>
                    <a:pt x="139512" y="1727199"/>
                  </a:lnTo>
                  <a:lnTo>
                    <a:pt x="165489" y="1752599"/>
                  </a:lnTo>
                  <a:lnTo>
                    <a:pt x="193029" y="1765299"/>
                  </a:lnTo>
                  <a:lnTo>
                    <a:pt x="8806317" y="1765299"/>
                  </a:lnTo>
                  <a:lnTo>
                    <a:pt x="8820025" y="1752599"/>
                  </a:lnTo>
                  <a:lnTo>
                    <a:pt x="256487" y="1752599"/>
                  </a:lnTo>
                  <a:lnTo>
                    <a:pt x="229141" y="1739899"/>
                  </a:lnTo>
                  <a:lnTo>
                    <a:pt x="202928" y="1727199"/>
                  </a:lnTo>
                  <a:lnTo>
                    <a:pt x="177988" y="1727199"/>
                  </a:lnTo>
                  <a:lnTo>
                    <a:pt x="154465" y="1701799"/>
                  </a:lnTo>
                  <a:lnTo>
                    <a:pt x="112243" y="1676399"/>
                  </a:lnTo>
                  <a:lnTo>
                    <a:pt x="77416" y="1625599"/>
                  </a:lnTo>
                  <a:lnTo>
                    <a:pt x="51134" y="1574799"/>
                  </a:lnTo>
                  <a:lnTo>
                    <a:pt x="34545" y="1523999"/>
                  </a:lnTo>
                  <a:lnTo>
                    <a:pt x="28793" y="1473199"/>
                  </a:lnTo>
                  <a:lnTo>
                    <a:pt x="28799" y="304799"/>
                  </a:lnTo>
                  <a:lnTo>
                    <a:pt x="34642" y="253999"/>
                  </a:lnTo>
                  <a:lnTo>
                    <a:pt x="51317" y="203199"/>
                  </a:lnTo>
                  <a:lnTo>
                    <a:pt x="77674" y="152399"/>
                  </a:lnTo>
                  <a:lnTo>
                    <a:pt x="112567" y="101599"/>
                  </a:lnTo>
                  <a:lnTo>
                    <a:pt x="154847" y="76199"/>
                  </a:lnTo>
                  <a:lnTo>
                    <a:pt x="203361" y="50799"/>
                  </a:lnTo>
                  <a:lnTo>
                    <a:pt x="256958" y="25399"/>
                  </a:lnTo>
                  <a:lnTo>
                    <a:pt x="8804149" y="25399"/>
                  </a:lnTo>
                  <a:lnTo>
                    <a:pt x="8775210" y="12699"/>
                  </a:lnTo>
                  <a:lnTo>
                    <a:pt x="8745037" y="0"/>
                  </a:lnTo>
                  <a:close/>
                </a:path>
                <a:path w="8997315" h="1778000">
                  <a:moveTo>
                    <a:pt x="8804149" y="25399"/>
                  </a:moveTo>
                  <a:lnTo>
                    <a:pt x="8740691" y="25399"/>
                  </a:lnTo>
                  <a:lnTo>
                    <a:pt x="8768038" y="38099"/>
                  </a:lnTo>
                  <a:lnTo>
                    <a:pt x="8794251" y="50799"/>
                  </a:lnTo>
                  <a:lnTo>
                    <a:pt x="8842714" y="76199"/>
                  </a:lnTo>
                  <a:lnTo>
                    <a:pt x="8884935" y="101599"/>
                  </a:lnTo>
                  <a:lnTo>
                    <a:pt x="8919762" y="152399"/>
                  </a:lnTo>
                  <a:lnTo>
                    <a:pt x="8946045" y="203199"/>
                  </a:lnTo>
                  <a:lnTo>
                    <a:pt x="8962632" y="253999"/>
                  </a:lnTo>
                  <a:lnTo>
                    <a:pt x="8968384" y="304799"/>
                  </a:lnTo>
                  <a:lnTo>
                    <a:pt x="8968378" y="1473199"/>
                  </a:lnTo>
                  <a:lnTo>
                    <a:pt x="8966886" y="1498599"/>
                  </a:lnTo>
                  <a:lnTo>
                    <a:pt x="8962536" y="1523999"/>
                  </a:lnTo>
                  <a:lnTo>
                    <a:pt x="8955480" y="1549399"/>
                  </a:lnTo>
                  <a:lnTo>
                    <a:pt x="8945861" y="1587499"/>
                  </a:lnTo>
                  <a:lnTo>
                    <a:pt x="8933821" y="1600199"/>
                  </a:lnTo>
                  <a:lnTo>
                    <a:pt x="8919504" y="1625599"/>
                  </a:lnTo>
                  <a:lnTo>
                    <a:pt x="8903053" y="1650999"/>
                  </a:lnTo>
                  <a:lnTo>
                    <a:pt x="8884611" y="1676399"/>
                  </a:lnTo>
                  <a:lnTo>
                    <a:pt x="8864323" y="1689099"/>
                  </a:lnTo>
                  <a:lnTo>
                    <a:pt x="8842330" y="1701799"/>
                  </a:lnTo>
                  <a:lnTo>
                    <a:pt x="8818781" y="1727199"/>
                  </a:lnTo>
                  <a:lnTo>
                    <a:pt x="8793818" y="1727199"/>
                  </a:lnTo>
                  <a:lnTo>
                    <a:pt x="8767582" y="1739899"/>
                  </a:lnTo>
                  <a:lnTo>
                    <a:pt x="8740220" y="1752599"/>
                  </a:lnTo>
                  <a:lnTo>
                    <a:pt x="8820025" y="1752599"/>
                  </a:lnTo>
                  <a:lnTo>
                    <a:pt x="8833734" y="1739899"/>
                  </a:lnTo>
                  <a:lnTo>
                    <a:pt x="8859578" y="1727199"/>
                  </a:lnTo>
                  <a:lnTo>
                    <a:pt x="8883692" y="1714499"/>
                  </a:lnTo>
                  <a:lnTo>
                    <a:pt x="8905924" y="1689099"/>
                  </a:lnTo>
                  <a:lnTo>
                    <a:pt x="8926119" y="1663699"/>
                  </a:lnTo>
                  <a:lnTo>
                    <a:pt x="8944118" y="1650999"/>
                  </a:lnTo>
                  <a:lnTo>
                    <a:pt x="8959767" y="1612899"/>
                  </a:lnTo>
                  <a:lnTo>
                    <a:pt x="8972907" y="1587499"/>
                  </a:lnTo>
                  <a:lnTo>
                    <a:pt x="8983373" y="1562099"/>
                  </a:lnTo>
                  <a:lnTo>
                    <a:pt x="8991007" y="1536699"/>
                  </a:lnTo>
                  <a:lnTo>
                    <a:pt x="8995648" y="1498599"/>
                  </a:lnTo>
                  <a:lnTo>
                    <a:pt x="8997179" y="1473199"/>
                  </a:lnTo>
                  <a:lnTo>
                    <a:pt x="8997147" y="304799"/>
                  </a:lnTo>
                  <a:lnTo>
                    <a:pt x="8995405" y="279399"/>
                  </a:lnTo>
                  <a:lnTo>
                    <a:pt x="8990525" y="241299"/>
                  </a:lnTo>
                  <a:lnTo>
                    <a:pt x="8982667" y="215899"/>
                  </a:lnTo>
                  <a:lnTo>
                    <a:pt x="8971990" y="190499"/>
                  </a:lnTo>
                  <a:lnTo>
                    <a:pt x="8958657" y="152399"/>
                  </a:lnTo>
                  <a:lnTo>
                    <a:pt x="8942827" y="126999"/>
                  </a:lnTo>
                  <a:lnTo>
                    <a:pt x="8924658" y="114299"/>
                  </a:lnTo>
                  <a:lnTo>
                    <a:pt x="8904305" y="88899"/>
                  </a:lnTo>
                  <a:lnTo>
                    <a:pt x="8881924" y="63499"/>
                  </a:lnTo>
                  <a:lnTo>
                    <a:pt x="8857667" y="50799"/>
                  </a:lnTo>
                  <a:lnTo>
                    <a:pt x="8831689" y="38099"/>
                  </a:lnTo>
                  <a:lnTo>
                    <a:pt x="8804149" y="25399"/>
                  </a:lnTo>
                  <a:close/>
                </a:path>
                <a:path w="8997315" h="1778000">
                  <a:moveTo>
                    <a:pt x="259384" y="1727199"/>
                  </a:moveTo>
                  <a:lnTo>
                    <a:pt x="231532" y="1727199"/>
                  </a:lnTo>
                  <a:lnTo>
                    <a:pt x="257935" y="1739899"/>
                  </a:lnTo>
                  <a:lnTo>
                    <a:pt x="285793" y="1739899"/>
                  </a:lnTo>
                  <a:lnTo>
                    <a:pt x="259384" y="1727199"/>
                  </a:lnTo>
                  <a:close/>
                </a:path>
                <a:path w="8997315" h="1778000">
                  <a:moveTo>
                    <a:pt x="8790951" y="50799"/>
                  </a:moveTo>
                  <a:lnTo>
                    <a:pt x="8763255" y="50799"/>
                  </a:lnTo>
                  <a:lnTo>
                    <a:pt x="8787652" y="63499"/>
                  </a:lnTo>
                  <a:lnTo>
                    <a:pt x="8810857" y="76199"/>
                  </a:lnTo>
                  <a:lnTo>
                    <a:pt x="8832744" y="88899"/>
                  </a:lnTo>
                  <a:lnTo>
                    <a:pt x="8853177" y="101599"/>
                  </a:lnTo>
                  <a:lnTo>
                    <a:pt x="8872022" y="126999"/>
                  </a:lnTo>
                  <a:lnTo>
                    <a:pt x="8889136" y="139699"/>
                  </a:lnTo>
                  <a:lnTo>
                    <a:pt x="8904385" y="165099"/>
                  </a:lnTo>
                  <a:lnTo>
                    <a:pt x="8917634" y="177799"/>
                  </a:lnTo>
                  <a:lnTo>
                    <a:pt x="8928746" y="203199"/>
                  </a:lnTo>
                  <a:lnTo>
                    <a:pt x="8937590" y="228599"/>
                  </a:lnTo>
                  <a:lnTo>
                    <a:pt x="8944037" y="253999"/>
                  </a:lnTo>
                  <a:lnTo>
                    <a:pt x="8947954" y="279399"/>
                  </a:lnTo>
                  <a:lnTo>
                    <a:pt x="8949210" y="304799"/>
                  </a:lnTo>
                  <a:lnTo>
                    <a:pt x="8949178" y="1473199"/>
                  </a:lnTo>
                  <a:lnTo>
                    <a:pt x="8943557" y="1523999"/>
                  </a:lnTo>
                  <a:lnTo>
                    <a:pt x="8927830" y="1574799"/>
                  </a:lnTo>
                  <a:lnTo>
                    <a:pt x="8903095" y="1625599"/>
                  </a:lnTo>
                  <a:lnTo>
                    <a:pt x="8887677" y="1638299"/>
                  </a:lnTo>
                  <a:lnTo>
                    <a:pt x="8870402" y="1663699"/>
                  </a:lnTo>
                  <a:lnTo>
                    <a:pt x="8830832" y="1689099"/>
                  </a:lnTo>
                  <a:lnTo>
                    <a:pt x="8785484" y="1714499"/>
                  </a:lnTo>
                  <a:lnTo>
                    <a:pt x="8760983" y="1727199"/>
                  </a:lnTo>
                  <a:lnTo>
                    <a:pt x="8735438" y="1727199"/>
                  </a:lnTo>
                  <a:lnTo>
                    <a:pt x="8708974" y="1739899"/>
                  </a:lnTo>
                  <a:lnTo>
                    <a:pt x="8764284" y="1739899"/>
                  </a:lnTo>
                  <a:lnTo>
                    <a:pt x="8789651" y="1727199"/>
                  </a:lnTo>
                  <a:lnTo>
                    <a:pt x="8813796" y="1714499"/>
                  </a:lnTo>
                  <a:lnTo>
                    <a:pt x="8836581" y="1701799"/>
                  </a:lnTo>
                  <a:lnTo>
                    <a:pt x="8857865" y="1689099"/>
                  </a:lnTo>
                  <a:lnTo>
                    <a:pt x="8877507" y="1663699"/>
                  </a:lnTo>
                  <a:lnTo>
                    <a:pt x="8895365" y="1650999"/>
                  </a:lnTo>
                  <a:lnTo>
                    <a:pt x="8925172" y="1600199"/>
                  </a:lnTo>
                  <a:lnTo>
                    <a:pt x="8946182" y="1549399"/>
                  </a:lnTo>
                  <a:lnTo>
                    <a:pt x="8957297" y="1498599"/>
                  </a:lnTo>
                  <a:lnTo>
                    <a:pt x="8958797" y="304799"/>
                  </a:lnTo>
                  <a:lnTo>
                    <a:pt x="8957444" y="279399"/>
                  </a:lnTo>
                  <a:lnTo>
                    <a:pt x="8946605" y="228599"/>
                  </a:lnTo>
                  <a:lnTo>
                    <a:pt x="8925838" y="177799"/>
                  </a:lnTo>
                  <a:lnTo>
                    <a:pt x="8896242" y="139699"/>
                  </a:lnTo>
                  <a:lnTo>
                    <a:pt x="8878478" y="114299"/>
                  </a:lnTo>
                  <a:lnTo>
                    <a:pt x="8858927" y="101599"/>
                  </a:lnTo>
                  <a:lnTo>
                    <a:pt x="8837728" y="76199"/>
                  </a:lnTo>
                  <a:lnTo>
                    <a:pt x="8815023" y="63499"/>
                  </a:lnTo>
                  <a:lnTo>
                    <a:pt x="8790951" y="50799"/>
                  </a:lnTo>
                  <a:close/>
                </a:path>
                <a:path w="8997315" h="1778000">
                  <a:moveTo>
                    <a:pt x="236195" y="50799"/>
                  </a:moveTo>
                  <a:lnTo>
                    <a:pt x="207527" y="50799"/>
                  </a:lnTo>
                  <a:lnTo>
                    <a:pt x="183382" y="63499"/>
                  </a:lnTo>
                  <a:lnTo>
                    <a:pt x="160597" y="76199"/>
                  </a:lnTo>
                  <a:lnTo>
                    <a:pt x="139313" y="101599"/>
                  </a:lnTo>
                  <a:lnTo>
                    <a:pt x="119671" y="114299"/>
                  </a:lnTo>
                  <a:lnTo>
                    <a:pt x="85878" y="152399"/>
                  </a:lnTo>
                  <a:lnTo>
                    <a:pt x="60332" y="203199"/>
                  </a:lnTo>
                  <a:lnTo>
                    <a:pt x="44132" y="253999"/>
                  </a:lnTo>
                  <a:lnTo>
                    <a:pt x="38399" y="304799"/>
                  </a:lnTo>
                  <a:lnTo>
                    <a:pt x="38381" y="1473199"/>
                  </a:lnTo>
                  <a:lnTo>
                    <a:pt x="39733" y="1498599"/>
                  </a:lnTo>
                  <a:lnTo>
                    <a:pt x="50572" y="1549399"/>
                  </a:lnTo>
                  <a:lnTo>
                    <a:pt x="71339" y="1600199"/>
                  </a:lnTo>
                  <a:lnTo>
                    <a:pt x="100937" y="1650999"/>
                  </a:lnTo>
                  <a:lnTo>
                    <a:pt x="138251" y="1676399"/>
                  </a:lnTo>
                  <a:lnTo>
                    <a:pt x="159449" y="1701799"/>
                  </a:lnTo>
                  <a:lnTo>
                    <a:pt x="182154" y="1714499"/>
                  </a:lnTo>
                  <a:lnTo>
                    <a:pt x="206227" y="1727199"/>
                  </a:lnTo>
                  <a:lnTo>
                    <a:pt x="233922" y="1727199"/>
                  </a:lnTo>
                  <a:lnTo>
                    <a:pt x="209527" y="1714499"/>
                  </a:lnTo>
                  <a:lnTo>
                    <a:pt x="186321" y="1701799"/>
                  </a:lnTo>
                  <a:lnTo>
                    <a:pt x="144000" y="1676399"/>
                  </a:lnTo>
                  <a:lnTo>
                    <a:pt x="108042" y="1638299"/>
                  </a:lnTo>
                  <a:lnTo>
                    <a:pt x="92792" y="1612899"/>
                  </a:lnTo>
                  <a:lnTo>
                    <a:pt x="79544" y="1600199"/>
                  </a:lnTo>
                  <a:lnTo>
                    <a:pt x="59587" y="1549399"/>
                  </a:lnTo>
                  <a:lnTo>
                    <a:pt x="49223" y="1498599"/>
                  </a:lnTo>
                  <a:lnTo>
                    <a:pt x="47969" y="1473199"/>
                  </a:lnTo>
                  <a:lnTo>
                    <a:pt x="47999" y="304799"/>
                  </a:lnTo>
                  <a:lnTo>
                    <a:pt x="53622" y="253999"/>
                  </a:lnTo>
                  <a:lnTo>
                    <a:pt x="69348" y="203199"/>
                  </a:lnTo>
                  <a:lnTo>
                    <a:pt x="94083" y="165099"/>
                  </a:lnTo>
                  <a:lnTo>
                    <a:pt x="109501" y="139699"/>
                  </a:lnTo>
                  <a:lnTo>
                    <a:pt x="145770" y="101599"/>
                  </a:lnTo>
                  <a:lnTo>
                    <a:pt x="188366" y="76199"/>
                  </a:lnTo>
                  <a:lnTo>
                    <a:pt x="211694" y="63499"/>
                  </a:lnTo>
                  <a:lnTo>
                    <a:pt x="236195" y="50799"/>
                  </a:lnTo>
                  <a:close/>
                </a:path>
                <a:path w="8997315" h="1778000">
                  <a:moveTo>
                    <a:pt x="288204" y="38099"/>
                  </a:moveTo>
                  <a:lnTo>
                    <a:pt x="259349" y="38099"/>
                  </a:lnTo>
                  <a:lnTo>
                    <a:pt x="232895" y="50799"/>
                  </a:lnTo>
                  <a:lnTo>
                    <a:pt x="261739" y="50799"/>
                  </a:lnTo>
                  <a:lnTo>
                    <a:pt x="288204" y="38099"/>
                  </a:lnTo>
                  <a:close/>
                </a:path>
                <a:path w="8997315" h="1778000">
                  <a:moveTo>
                    <a:pt x="8739242" y="38099"/>
                  </a:moveTo>
                  <a:lnTo>
                    <a:pt x="8711386" y="38099"/>
                  </a:lnTo>
                  <a:lnTo>
                    <a:pt x="8737794" y="50799"/>
                  </a:lnTo>
                  <a:lnTo>
                    <a:pt x="8765646" y="50799"/>
                  </a:lnTo>
                  <a:lnTo>
                    <a:pt x="8739242" y="38099"/>
                  </a:lnTo>
                  <a:close/>
                </a:path>
              </a:pathLst>
            </a:custGeom>
            <a:solidFill>
              <a:srgbClr val="D600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07332" y="2872232"/>
            <a:ext cx="3469640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52500" marR="5080" indent="-940435">
              <a:lnSpc>
                <a:spcPts val="3190"/>
              </a:lnSpc>
              <a:spcBef>
                <a:spcPts val="245"/>
              </a:spcBef>
            </a:pPr>
            <a:r>
              <a:rPr sz="2700" b="1" spc="-40" dirty="0">
                <a:solidFill>
                  <a:srgbClr val="0070C0"/>
                </a:solidFill>
                <a:latin typeface="Calibri"/>
                <a:cs typeface="Calibri"/>
              </a:rPr>
              <a:t>Even</a:t>
            </a:r>
            <a:r>
              <a:rPr sz="27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2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7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20" dirty="0">
                <a:solidFill>
                  <a:srgbClr val="0070C0"/>
                </a:solidFill>
                <a:latin typeface="Calibri"/>
                <a:cs typeface="Calibri"/>
              </a:rPr>
              <a:t>nodes</a:t>
            </a:r>
            <a:r>
              <a:rPr sz="27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70C0"/>
                </a:solidFill>
                <a:latin typeface="Calibri"/>
                <a:cs typeface="Calibri"/>
              </a:rPr>
              <a:t>we</a:t>
            </a:r>
            <a:r>
              <a:rPr sz="27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70C0"/>
                </a:solidFill>
                <a:latin typeface="Calibri"/>
                <a:cs typeface="Calibri"/>
              </a:rPr>
              <a:t>never </a:t>
            </a:r>
            <a:r>
              <a:rPr sz="2700" b="1" spc="-5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25" dirty="0">
                <a:solidFill>
                  <a:srgbClr val="0070C0"/>
                </a:solidFill>
                <a:latin typeface="Calibri"/>
                <a:cs typeface="Calibri"/>
              </a:rPr>
              <a:t>trained</a:t>
            </a:r>
            <a:r>
              <a:rPr sz="27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0070C0"/>
                </a:solidFill>
                <a:latin typeface="Calibri"/>
                <a:cs typeface="Calibri"/>
              </a:rPr>
              <a:t>on!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3314" y="3684765"/>
            <a:ext cx="3854450" cy="2664460"/>
          </a:xfrm>
          <a:custGeom>
            <a:avLst/>
            <a:gdLst/>
            <a:ahLst/>
            <a:cxnLst/>
            <a:rect l="l" t="t" r="r" b="b"/>
            <a:pathLst>
              <a:path w="3854450" h="2664460">
                <a:moveTo>
                  <a:pt x="1946605" y="764235"/>
                </a:moveTo>
                <a:lnTo>
                  <a:pt x="1897697" y="777963"/>
                </a:lnTo>
                <a:lnTo>
                  <a:pt x="1684528" y="18351"/>
                </a:lnTo>
                <a:lnTo>
                  <a:pt x="1679943" y="9372"/>
                </a:lnTo>
                <a:lnTo>
                  <a:pt x="1672513" y="3060"/>
                </a:lnTo>
                <a:lnTo>
                  <a:pt x="1663268" y="0"/>
                </a:lnTo>
                <a:lnTo>
                  <a:pt x="1653209" y="749"/>
                </a:lnTo>
                <a:lnTo>
                  <a:pt x="1644230" y="5346"/>
                </a:lnTo>
                <a:lnTo>
                  <a:pt x="1637931" y="12763"/>
                </a:lnTo>
                <a:lnTo>
                  <a:pt x="1634871" y="22009"/>
                </a:lnTo>
                <a:lnTo>
                  <a:pt x="1635620" y="32067"/>
                </a:lnTo>
                <a:lnTo>
                  <a:pt x="1848789" y="791692"/>
                </a:lnTo>
                <a:lnTo>
                  <a:pt x="1799869" y="805421"/>
                </a:lnTo>
                <a:lnTo>
                  <a:pt x="1914410" y="931557"/>
                </a:lnTo>
                <a:lnTo>
                  <a:pt x="1933092" y="834491"/>
                </a:lnTo>
                <a:lnTo>
                  <a:pt x="1946605" y="764235"/>
                </a:lnTo>
                <a:close/>
              </a:path>
              <a:path w="3854450" h="2664460">
                <a:moveTo>
                  <a:pt x="3815588" y="1280058"/>
                </a:moveTo>
                <a:lnTo>
                  <a:pt x="3814330" y="1254658"/>
                </a:lnTo>
                <a:lnTo>
                  <a:pt x="3810495" y="1229258"/>
                </a:lnTo>
                <a:lnTo>
                  <a:pt x="3804208" y="1203858"/>
                </a:lnTo>
                <a:lnTo>
                  <a:pt x="3795598" y="1191158"/>
                </a:lnTo>
                <a:lnTo>
                  <a:pt x="3784803" y="1165758"/>
                </a:lnTo>
                <a:lnTo>
                  <a:pt x="3771938" y="1140358"/>
                </a:lnTo>
                <a:lnTo>
                  <a:pt x="3757142" y="1127658"/>
                </a:lnTo>
                <a:lnTo>
                  <a:pt x="3740543" y="1102258"/>
                </a:lnTo>
                <a:lnTo>
                  <a:pt x="3702469" y="1076858"/>
                </a:lnTo>
                <a:lnTo>
                  <a:pt x="3658743" y="1051458"/>
                </a:lnTo>
                <a:lnTo>
                  <a:pt x="3635095" y="1038758"/>
                </a:lnTo>
                <a:lnTo>
                  <a:pt x="3610419" y="1038758"/>
                </a:lnTo>
                <a:lnTo>
                  <a:pt x="3584841" y="1026058"/>
                </a:lnTo>
                <a:lnTo>
                  <a:pt x="270573" y="1026058"/>
                </a:lnTo>
                <a:lnTo>
                  <a:pt x="244957" y="1038758"/>
                </a:lnTo>
                <a:lnTo>
                  <a:pt x="220230" y="1038758"/>
                </a:lnTo>
                <a:lnTo>
                  <a:pt x="173951" y="1064158"/>
                </a:lnTo>
                <a:lnTo>
                  <a:pt x="132753" y="1089558"/>
                </a:lnTo>
                <a:lnTo>
                  <a:pt x="97701" y="1114958"/>
                </a:lnTo>
                <a:lnTo>
                  <a:pt x="69824" y="1165758"/>
                </a:lnTo>
                <a:lnTo>
                  <a:pt x="58915" y="1178458"/>
                </a:lnTo>
                <a:lnTo>
                  <a:pt x="43764" y="1229258"/>
                </a:lnTo>
                <a:lnTo>
                  <a:pt x="38404" y="1280058"/>
                </a:lnTo>
                <a:lnTo>
                  <a:pt x="38379" y="2372258"/>
                </a:lnTo>
                <a:lnTo>
                  <a:pt x="39636" y="2397658"/>
                </a:lnTo>
                <a:lnTo>
                  <a:pt x="49758" y="2448458"/>
                </a:lnTo>
                <a:lnTo>
                  <a:pt x="69164" y="2499258"/>
                </a:lnTo>
                <a:lnTo>
                  <a:pt x="82029" y="2511958"/>
                </a:lnTo>
                <a:lnTo>
                  <a:pt x="96824" y="2537358"/>
                </a:lnTo>
                <a:lnTo>
                  <a:pt x="113423" y="2550058"/>
                </a:lnTo>
                <a:lnTo>
                  <a:pt x="131686" y="2575458"/>
                </a:lnTo>
                <a:lnTo>
                  <a:pt x="151498" y="2588158"/>
                </a:lnTo>
                <a:lnTo>
                  <a:pt x="172720" y="2600858"/>
                </a:lnTo>
                <a:lnTo>
                  <a:pt x="195224" y="2613558"/>
                </a:lnTo>
                <a:lnTo>
                  <a:pt x="218871" y="2626258"/>
                </a:lnTo>
                <a:lnTo>
                  <a:pt x="269608" y="2626258"/>
                </a:lnTo>
                <a:lnTo>
                  <a:pt x="244995" y="2613558"/>
                </a:lnTo>
                <a:lnTo>
                  <a:pt x="221259" y="2613558"/>
                </a:lnTo>
                <a:lnTo>
                  <a:pt x="198513" y="2600858"/>
                </a:lnTo>
                <a:lnTo>
                  <a:pt x="156489" y="2575458"/>
                </a:lnTo>
                <a:lnTo>
                  <a:pt x="119875" y="2550058"/>
                </a:lnTo>
                <a:lnTo>
                  <a:pt x="89712" y="2511958"/>
                </a:lnTo>
                <a:lnTo>
                  <a:pt x="77368" y="2486558"/>
                </a:lnTo>
                <a:lnTo>
                  <a:pt x="67017" y="2473858"/>
                </a:lnTo>
                <a:lnTo>
                  <a:pt x="58775" y="2448458"/>
                </a:lnTo>
                <a:lnTo>
                  <a:pt x="52768" y="2423058"/>
                </a:lnTo>
                <a:lnTo>
                  <a:pt x="49123" y="2397658"/>
                </a:lnTo>
                <a:lnTo>
                  <a:pt x="47967" y="2372258"/>
                </a:lnTo>
                <a:lnTo>
                  <a:pt x="47993" y="1280058"/>
                </a:lnTo>
                <a:lnTo>
                  <a:pt x="49377" y="1254658"/>
                </a:lnTo>
                <a:lnTo>
                  <a:pt x="53251" y="1229258"/>
                </a:lnTo>
                <a:lnTo>
                  <a:pt x="59486" y="1216558"/>
                </a:lnTo>
                <a:lnTo>
                  <a:pt x="67932" y="1191158"/>
                </a:lnTo>
                <a:lnTo>
                  <a:pt x="78473" y="1165758"/>
                </a:lnTo>
                <a:lnTo>
                  <a:pt x="91008" y="1140358"/>
                </a:lnTo>
                <a:lnTo>
                  <a:pt x="105384" y="1127658"/>
                </a:lnTo>
                <a:lnTo>
                  <a:pt x="121500" y="1114958"/>
                </a:lnTo>
                <a:lnTo>
                  <a:pt x="139204" y="1089558"/>
                </a:lnTo>
                <a:lnTo>
                  <a:pt x="158394" y="1076858"/>
                </a:lnTo>
                <a:lnTo>
                  <a:pt x="178930" y="1064158"/>
                </a:lnTo>
                <a:lnTo>
                  <a:pt x="200685" y="1051458"/>
                </a:lnTo>
                <a:lnTo>
                  <a:pt x="223532" y="1051458"/>
                </a:lnTo>
                <a:lnTo>
                  <a:pt x="247345" y="1038758"/>
                </a:lnTo>
                <a:lnTo>
                  <a:pt x="3608971" y="1038758"/>
                </a:lnTo>
                <a:lnTo>
                  <a:pt x="3632708" y="1051458"/>
                </a:lnTo>
                <a:lnTo>
                  <a:pt x="3655453" y="1051458"/>
                </a:lnTo>
                <a:lnTo>
                  <a:pt x="3677081" y="1064158"/>
                </a:lnTo>
                <a:lnTo>
                  <a:pt x="3697478" y="1076858"/>
                </a:lnTo>
                <a:lnTo>
                  <a:pt x="3716528" y="1089558"/>
                </a:lnTo>
                <a:lnTo>
                  <a:pt x="3734092" y="1114958"/>
                </a:lnTo>
                <a:lnTo>
                  <a:pt x="3750043" y="1127658"/>
                </a:lnTo>
                <a:lnTo>
                  <a:pt x="3764254" y="1153058"/>
                </a:lnTo>
                <a:lnTo>
                  <a:pt x="3776599" y="1165758"/>
                </a:lnTo>
                <a:lnTo>
                  <a:pt x="3786949" y="1191158"/>
                </a:lnTo>
                <a:lnTo>
                  <a:pt x="3795191" y="1216558"/>
                </a:lnTo>
                <a:lnTo>
                  <a:pt x="3801186" y="1241958"/>
                </a:lnTo>
                <a:lnTo>
                  <a:pt x="3804831" y="1267358"/>
                </a:lnTo>
                <a:lnTo>
                  <a:pt x="3805999" y="1292758"/>
                </a:lnTo>
                <a:lnTo>
                  <a:pt x="3805961" y="2372258"/>
                </a:lnTo>
                <a:lnTo>
                  <a:pt x="3800716" y="2423058"/>
                </a:lnTo>
                <a:lnTo>
                  <a:pt x="3786035" y="2473858"/>
                </a:lnTo>
                <a:lnTo>
                  <a:pt x="3762959" y="2511958"/>
                </a:lnTo>
                <a:lnTo>
                  <a:pt x="3748582" y="2537358"/>
                </a:lnTo>
                <a:lnTo>
                  <a:pt x="3714750" y="2562758"/>
                </a:lnTo>
                <a:lnTo>
                  <a:pt x="3675037" y="2588158"/>
                </a:lnTo>
                <a:lnTo>
                  <a:pt x="3630434" y="2613558"/>
                </a:lnTo>
                <a:lnTo>
                  <a:pt x="3606622" y="2613558"/>
                </a:lnTo>
                <a:lnTo>
                  <a:pt x="3581946" y="2626258"/>
                </a:lnTo>
                <a:lnTo>
                  <a:pt x="3633736" y="2626258"/>
                </a:lnTo>
                <a:lnTo>
                  <a:pt x="3657447" y="2613558"/>
                </a:lnTo>
                <a:lnTo>
                  <a:pt x="3701313" y="2588158"/>
                </a:lnTo>
                <a:lnTo>
                  <a:pt x="3739578" y="2562758"/>
                </a:lnTo>
                <a:lnTo>
                  <a:pt x="3756266" y="2537358"/>
                </a:lnTo>
                <a:lnTo>
                  <a:pt x="3771163" y="2524658"/>
                </a:lnTo>
                <a:lnTo>
                  <a:pt x="3795052" y="2473858"/>
                </a:lnTo>
                <a:lnTo>
                  <a:pt x="3810203" y="2423058"/>
                </a:lnTo>
                <a:lnTo>
                  <a:pt x="3815562" y="2372258"/>
                </a:lnTo>
                <a:lnTo>
                  <a:pt x="3815588" y="1280058"/>
                </a:lnTo>
                <a:close/>
              </a:path>
              <a:path w="3854450" h="2664460">
                <a:moveTo>
                  <a:pt x="3853967" y="2372258"/>
                </a:moveTo>
                <a:lnTo>
                  <a:pt x="3853942" y="1280058"/>
                </a:lnTo>
                <a:lnTo>
                  <a:pt x="3847681" y="1229258"/>
                </a:lnTo>
                <a:lnTo>
                  <a:pt x="3840264" y="1191158"/>
                </a:lnTo>
                <a:lnTo>
                  <a:pt x="3825176" y="1155636"/>
                </a:lnTo>
                <a:lnTo>
                  <a:pt x="3825176" y="1280058"/>
                </a:lnTo>
                <a:lnTo>
                  <a:pt x="3825163" y="2372258"/>
                </a:lnTo>
                <a:lnTo>
                  <a:pt x="3819690" y="2423058"/>
                </a:lnTo>
                <a:lnTo>
                  <a:pt x="3804069" y="2473858"/>
                </a:lnTo>
                <a:lnTo>
                  <a:pt x="3779367" y="2524658"/>
                </a:lnTo>
                <a:lnTo>
                  <a:pt x="3746677" y="2562758"/>
                </a:lnTo>
                <a:lnTo>
                  <a:pt x="3727666" y="2575458"/>
                </a:lnTo>
                <a:lnTo>
                  <a:pt x="3707066" y="2600858"/>
                </a:lnTo>
                <a:lnTo>
                  <a:pt x="3685006" y="2613558"/>
                </a:lnTo>
                <a:lnTo>
                  <a:pt x="3661613" y="2626258"/>
                </a:lnTo>
                <a:lnTo>
                  <a:pt x="3637038" y="2626258"/>
                </a:lnTo>
                <a:lnTo>
                  <a:pt x="3611397" y="2638958"/>
                </a:lnTo>
                <a:lnTo>
                  <a:pt x="242100" y="2638958"/>
                </a:lnTo>
                <a:lnTo>
                  <a:pt x="216471" y="2626258"/>
                </a:lnTo>
                <a:lnTo>
                  <a:pt x="191922" y="2626258"/>
                </a:lnTo>
                <a:lnTo>
                  <a:pt x="168554" y="2613558"/>
                </a:lnTo>
                <a:lnTo>
                  <a:pt x="146519" y="2600858"/>
                </a:lnTo>
                <a:lnTo>
                  <a:pt x="125945" y="2575458"/>
                </a:lnTo>
                <a:lnTo>
                  <a:pt x="106959" y="2562758"/>
                </a:lnTo>
                <a:lnTo>
                  <a:pt x="74333" y="2524658"/>
                </a:lnTo>
                <a:lnTo>
                  <a:pt x="49720" y="2473858"/>
                </a:lnTo>
                <a:lnTo>
                  <a:pt x="34175" y="2423058"/>
                </a:lnTo>
                <a:lnTo>
                  <a:pt x="28790" y="2372258"/>
                </a:lnTo>
                <a:lnTo>
                  <a:pt x="28803" y="1280058"/>
                </a:lnTo>
                <a:lnTo>
                  <a:pt x="34277" y="1229258"/>
                </a:lnTo>
                <a:lnTo>
                  <a:pt x="49898" y="1178458"/>
                </a:lnTo>
                <a:lnTo>
                  <a:pt x="74599" y="1140358"/>
                </a:lnTo>
                <a:lnTo>
                  <a:pt x="90004" y="1114958"/>
                </a:lnTo>
                <a:lnTo>
                  <a:pt x="107289" y="1102258"/>
                </a:lnTo>
                <a:lnTo>
                  <a:pt x="126301" y="1076858"/>
                </a:lnTo>
                <a:lnTo>
                  <a:pt x="146900" y="1064158"/>
                </a:lnTo>
                <a:lnTo>
                  <a:pt x="168960" y="1051458"/>
                </a:lnTo>
                <a:lnTo>
                  <a:pt x="192354" y="1038758"/>
                </a:lnTo>
                <a:lnTo>
                  <a:pt x="216928" y="1026058"/>
                </a:lnTo>
                <a:lnTo>
                  <a:pt x="242570" y="1026058"/>
                </a:lnTo>
                <a:lnTo>
                  <a:pt x="269125" y="1013358"/>
                </a:lnTo>
                <a:lnTo>
                  <a:pt x="3585324" y="1013358"/>
                </a:lnTo>
                <a:lnTo>
                  <a:pt x="3611867" y="1026058"/>
                </a:lnTo>
                <a:lnTo>
                  <a:pt x="3637496" y="1026058"/>
                </a:lnTo>
                <a:lnTo>
                  <a:pt x="3685413" y="1051458"/>
                </a:lnTo>
                <a:lnTo>
                  <a:pt x="3728021" y="1076858"/>
                </a:lnTo>
                <a:lnTo>
                  <a:pt x="3747008" y="1102258"/>
                </a:lnTo>
                <a:lnTo>
                  <a:pt x="3764254" y="1114958"/>
                </a:lnTo>
                <a:lnTo>
                  <a:pt x="3779634" y="1140358"/>
                </a:lnTo>
                <a:lnTo>
                  <a:pt x="3793007" y="1153058"/>
                </a:lnTo>
                <a:lnTo>
                  <a:pt x="3804247" y="1178458"/>
                </a:lnTo>
                <a:lnTo>
                  <a:pt x="3813225" y="1203858"/>
                </a:lnTo>
                <a:lnTo>
                  <a:pt x="3819791" y="1229258"/>
                </a:lnTo>
                <a:lnTo>
                  <a:pt x="3823817" y="1254658"/>
                </a:lnTo>
                <a:lnTo>
                  <a:pt x="3825176" y="1280058"/>
                </a:lnTo>
                <a:lnTo>
                  <a:pt x="3825176" y="1155636"/>
                </a:lnTo>
                <a:lnTo>
                  <a:pt x="3817620" y="1140358"/>
                </a:lnTo>
                <a:lnTo>
                  <a:pt x="3802697" y="1114958"/>
                </a:lnTo>
                <a:lnTo>
                  <a:pt x="3785565" y="1102258"/>
                </a:lnTo>
                <a:lnTo>
                  <a:pt x="3766375" y="1076858"/>
                </a:lnTo>
                <a:lnTo>
                  <a:pt x="3722395" y="1038758"/>
                </a:lnTo>
                <a:lnTo>
                  <a:pt x="3671951" y="1013358"/>
                </a:lnTo>
                <a:lnTo>
                  <a:pt x="3644658" y="1000658"/>
                </a:lnTo>
                <a:lnTo>
                  <a:pt x="3616210" y="1000658"/>
                </a:lnTo>
                <a:lnTo>
                  <a:pt x="3586772" y="987958"/>
                </a:lnTo>
                <a:lnTo>
                  <a:pt x="264782" y="987958"/>
                </a:lnTo>
                <a:lnTo>
                  <a:pt x="235394" y="1000658"/>
                </a:lnTo>
                <a:lnTo>
                  <a:pt x="207035" y="1000658"/>
                </a:lnTo>
                <a:lnTo>
                  <a:pt x="154012" y="1026058"/>
                </a:lnTo>
                <a:lnTo>
                  <a:pt x="106921" y="1051458"/>
                </a:lnTo>
                <a:lnTo>
                  <a:pt x="66941" y="1102258"/>
                </a:lnTo>
                <a:lnTo>
                  <a:pt x="49987" y="1114958"/>
                </a:lnTo>
                <a:lnTo>
                  <a:pt x="35229" y="1140358"/>
                </a:lnTo>
                <a:lnTo>
                  <a:pt x="22860" y="1165758"/>
                </a:lnTo>
                <a:lnTo>
                  <a:pt x="12992" y="1203858"/>
                </a:lnTo>
                <a:lnTo>
                  <a:pt x="5803" y="1229258"/>
                </a:lnTo>
                <a:lnTo>
                  <a:pt x="1435" y="1254658"/>
                </a:lnTo>
                <a:lnTo>
                  <a:pt x="0" y="1280058"/>
                </a:lnTo>
                <a:lnTo>
                  <a:pt x="25" y="2372258"/>
                </a:lnTo>
                <a:lnTo>
                  <a:pt x="1676" y="2410358"/>
                </a:lnTo>
                <a:lnTo>
                  <a:pt x="13703" y="2461158"/>
                </a:lnTo>
                <a:lnTo>
                  <a:pt x="36347" y="2511958"/>
                </a:lnTo>
                <a:lnTo>
                  <a:pt x="68402" y="2562758"/>
                </a:lnTo>
                <a:lnTo>
                  <a:pt x="108699" y="2600858"/>
                </a:lnTo>
                <a:lnTo>
                  <a:pt x="131559" y="2626258"/>
                </a:lnTo>
                <a:lnTo>
                  <a:pt x="156057" y="2638958"/>
                </a:lnTo>
                <a:lnTo>
                  <a:pt x="182016" y="2651658"/>
                </a:lnTo>
                <a:lnTo>
                  <a:pt x="209308" y="2651658"/>
                </a:lnTo>
                <a:lnTo>
                  <a:pt x="237744" y="2664358"/>
                </a:lnTo>
                <a:lnTo>
                  <a:pt x="3618573" y="2664358"/>
                </a:lnTo>
                <a:lnTo>
                  <a:pt x="3646932" y="2651658"/>
                </a:lnTo>
                <a:lnTo>
                  <a:pt x="3674110" y="2651658"/>
                </a:lnTo>
                <a:lnTo>
                  <a:pt x="3699954" y="2638958"/>
                </a:lnTo>
                <a:lnTo>
                  <a:pt x="3724313" y="2613558"/>
                </a:lnTo>
                <a:lnTo>
                  <a:pt x="3747046" y="2600858"/>
                </a:lnTo>
                <a:lnTo>
                  <a:pt x="3787025" y="2562758"/>
                </a:lnTo>
                <a:lnTo>
                  <a:pt x="3818737" y="2511958"/>
                </a:lnTo>
                <a:lnTo>
                  <a:pt x="3840975" y="2461158"/>
                </a:lnTo>
                <a:lnTo>
                  <a:pt x="3852532" y="2397658"/>
                </a:lnTo>
                <a:lnTo>
                  <a:pt x="3853967" y="2372258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484632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931150" cy="19386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latin typeface="Calibri"/>
                <a:cs typeface="Calibri"/>
              </a:rPr>
              <a:t>The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same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aggregation </a:t>
            </a:r>
            <a:r>
              <a:rPr sz="3200" b="1" spc="-20" dirty="0">
                <a:latin typeface="Calibri"/>
                <a:cs typeface="Calibri"/>
              </a:rPr>
              <a:t>parameters</a:t>
            </a:r>
            <a:r>
              <a:rPr sz="3200" b="1" spc="-15" dirty="0">
                <a:latin typeface="Calibri"/>
                <a:cs typeface="Calibri"/>
              </a:rPr>
              <a:t> are</a:t>
            </a:r>
            <a:r>
              <a:rPr sz="3200" b="1" spc="-10" dirty="0">
                <a:latin typeface="Calibri"/>
                <a:cs typeface="Calibri"/>
              </a:rPr>
              <a:t> shared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all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nodes: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lnSpc>
                <a:spcPts val="3335"/>
              </a:lnSpc>
              <a:spcBef>
                <a:spcPts val="64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model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parameters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sublinear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  <a:p>
            <a:pPr marL="625475">
              <a:lnSpc>
                <a:spcPts val="3335"/>
              </a:lnSpc>
            </a:pPr>
            <a:r>
              <a:rPr sz="2800" spc="25" dirty="0">
                <a:latin typeface="Cambria Math"/>
                <a:cs typeface="Cambria Math"/>
              </a:rPr>
              <a:t>|𝑉|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D60093"/>
                </a:solidFill>
                <a:latin typeface="Calibri"/>
                <a:cs typeface="Calibri"/>
              </a:rPr>
              <a:t>generalize</a:t>
            </a:r>
            <a:r>
              <a:rPr sz="2800" b="1" spc="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D60093"/>
                </a:solidFill>
                <a:latin typeface="Calibri"/>
                <a:cs typeface="Calibri"/>
              </a:rPr>
              <a:t>to</a:t>
            </a:r>
            <a:r>
              <a:rPr sz="2800" b="1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unseen</a:t>
            </a:r>
            <a:r>
              <a:rPr sz="28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D60093"/>
                </a:solidFill>
                <a:latin typeface="Calibri"/>
                <a:cs typeface="Calibri"/>
              </a:rPr>
              <a:t>nodes</a:t>
            </a:r>
            <a:r>
              <a:rPr sz="2800" spc="-5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18790" y="4143822"/>
            <a:ext cx="1225550" cy="1482090"/>
            <a:chOff x="694790" y="4143822"/>
            <a:chExt cx="1225550" cy="1482090"/>
          </a:xfrm>
        </p:grpSpPr>
        <p:sp>
          <p:nvSpPr>
            <p:cNvPr id="5" name="object 5"/>
            <p:cNvSpPr/>
            <p:nvPr/>
          </p:nvSpPr>
          <p:spPr>
            <a:xfrm>
              <a:off x="694778" y="4272178"/>
              <a:ext cx="1225550" cy="1353820"/>
            </a:xfrm>
            <a:custGeom>
              <a:avLst/>
              <a:gdLst/>
              <a:ahLst/>
              <a:cxnLst/>
              <a:rect l="l" t="t" r="r" b="b"/>
              <a:pathLst>
                <a:path w="1225550" h="1353820">
                  <a:moveTo>
                    <a:pt x="827024" y="8343"/>
                  </a:moveTo>
                  <a:lnTo>
                    <a:pt x="822185" y="0"/>
                  </a:lnTo>
                  <a:lnTo>
                    <a:pt x="0" y="477939"/>
                  </a:lnTo>
                  <a:lnTo>
                    <a:pt x="4851" y="486283"/>
                  </a:lnTo>
                  <a:lnTo>
                    <a:pt x="827024" y="8343"/>
                  </a:lnTo>
                  <a:close/>
                </a:path>
                <a:path w="1225550" h="1353820">
                  <a:moveTo>
                    <a:pt x="1146695" y="587133"/>
                  </a:moveTo>
                  <a:lnTo>
                    <a:pt x="1131100" y="585876"/>
                  </a:lnTo>
                  <a:lnTo>
                    <a:pt x="1139558" y="573036"/>
                  </a:lnTo>
                  <a:lnTo>
                    <a:pt x="1131506" y="567728"/>
                  </a:lnTo>
                  <a:lnTo>
                    <a:pt x="1120140" y="584974"/>
                  </a:lnTo>
                  <a:lnTo>
                    <a:pt x="1101356" y="583450"/>
                  </a:lnTo>
                  <a:lnTo>
                    <a:pt x="862317" y="13817"/>
                  </a:lnTo>
                  <a:lnTo>
                    <a:pt x="853414" y="17551"/>
                  </a:lnTo>
                  <a:lnTo>
                    <a:pt x="1090523" y="582574"/>
                  </a:lnTo>
                  <a:lnTo>
                    <a:pt x="16789" y="495134"/>
                  </a:lnTo>
                  <a:lnTo>
                    <a:pt x="16002" y="504761"/>
                  </a:lnTo>
                  <a:lnTo>
                    <a:pt x="1094727" y="592582"/>
                  </a:lnTo>
                  <a:lnTo>
                    <a:pt x="1095400" y="594182"/>
                  </a:lnTo>
                  <a:lnTo>
                    <a:pt x="1098486" y="592899"/>
                  </a:lnTo>
                  <a:lnTo>
                    <a:pt x="1114082" y="594156"/>
                  </a:lnTo>
                  <a:lnTo>
                    <a:pt x="627087" y="1333068"/>
                  </a:lnTo>
                  <a:lnTo>
                    <a:pt x="635139" y="1338376"/>
                  </a:lnTo>
                  <a:lnTo>
                    <a:pt x="1125042" y="595058"/>
                  </a:lnTo>
                  <a:lnTo>
                    <a:pt x="1145921" y="596747"/>
                  </a:lnTo>
                  <a:lnTo>
                    <a:pt x="1146695" y="587133"/>
                  </a:lnTo>
                  <a:close/>
                </a:path>
                <a:path w="1225550" h="1353820">
                  <a:moveTo>
                    <a:pt x="1225143" y="1025359"/>
                  </a:moveTo>
                  <a:lnTo>
                    <a:pt x="1219987" y="1017206"/>
                  </a:lnTo>
                  <a:lnTo>
                    <a:pt x="700633" y="1345438"/>
                  </a:lnTo>
                  <a:lnTo>
                    <a:pt x="705789" y="1353604"/>
                  </a:lnTo>
                  <a:lnTo>
                    <a:pt x="1225143" y="102535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386" y="4143822"/>
              <a:ext cx="205625" cy="2050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02600" y="5931068"/>
            <a:ext cx="1315085" cy="2366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50" b="1" spc="5" dirty="0">
                <a:latin typeface="Arial"/>
                <a:cs typeface="Arial"/>
              </a:rPr>
              <a:t>INPUT</a:t>
            </a:r>
            <a:r>
              <a:rPr sz="1450" b="1" spc="25" dirty="0">
                <a:latin typeface="Arial"/>
                <a:cs typeface="Arial"/>
              </a:rPr>
              <a:t> </a:t>
            </a:r>
            <a:r>
              <a:rPr sz="1450" b="1" spc="5" dirty="0">
                <a:latin typeface="Arial"/>
                <a:cs typeface="Arial"/>
              </a:rPr>
              <a:t>GRAPH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0067" y="4128411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B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4932" y="4814943"/>
            <a:ext cx="348615" cy="713740"/>
            <a:chOff x="350931" y="4814943"/>
            <a:chExt cx="348615" cy="713740"/>
          </a:xfrm>
        </p:grpSpPr>
        <p:sp>
          <p:nvSpPr>
            <p:cNvPr id="10" name="object 10"/>
            <p:cNvSpPr/>
            <p:nvPr/>
          </p:nvSpPr>
          <p:spPr>
            <a:xfrm>
              <a:off x="393613" y="4814943"/>
              <a:ext cx="305435" cy="659765"/>
            </a:xfrm>
            <a:custGeom>
              <a:avLst/>
              <a:gdLst/>
              <a:ahLst/>
              <a:cxnLst/>
              <a:rect l="l" t="t" r="r" b="b"/>
              <a:pathLst>
                <a:path w="305434" h="659764">
                  <a:moveTo>
                    <a:pt x="0" y="655445"/>
                  </a:moveTo>
                  <a:lnTo>
                    <a:pt x="296547" y="0"/>
                  </a:lnTo>
                  <a:lnTo>
                    <a:pt x="305339" y="3977"/>
                  </a:lnTo>
                  <a:lnTo>
                    <a:pt x="8792" y="659423"/>
                  </a:lnTo>
                  <a:lnTo>
                    <a:pt x="0" y="65544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31" y="5323469"/>
              <a:ext cx="205625" cy="20507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28895" y="5315385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D</a:t>
            </a:r>
            <a:endParaRPr sz="105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0761" y="5528377"/>
            <a:ext cx="205625" cy="20507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797413" y="5518039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E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62090" y="4908391"/>
            <a:ext cx="251460" cy="437515"/>
            <a:chOff x="1838090" y="4908390"/>
            <a:chExt cx="251460" cy="437515"/>
          </a:xfrm>
        </p:grpSpPr>
        <p:sp>
          <p:nvSpPr>
            <p:cNvPr id="16" name="object 16"/>
            <p:cNvSpPr/>
            <p:nvPr/>
          </p:nvSpPr>
          <p:spPr>
            <a:xfrm>
              <a:off x="1838090" y="4908390"/>
              <a:ext cx="160020" cy="320040"/>
            </a:xfrm>
            <a:custGeom>
              <a:avLst/>
              <a:gdLst/>
              <a:ahLst/>
              <a:cxnLst/>
              <a:rect l="l" t="t" r="r" b="b"/>
              <a:pathLst>
                <a:path w="160019" h="320039">
                  <a:moveTo>
                    <a:pt x="151248" y="319433"/>
                  </a:moveTo>
                  <a:lnTo>
                    <a:pt x="0" y="4174"/>
                  </a:lnTo>
                  <a:lnTo>
                    <a:pt x="8700" y="0"/>
                  </a:lnTo>
                  <a:lnTo>
                    <a:pt x="159948" y="315259"/>
                  </a:lnTo>
                  <a:lnTo>
                    <a:pt x="151248" y="31943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697" y="5140666"/>
              <a:ext cx="205625" cy="20507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53626" y="5132031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F</a:t>
            </a:r>
            <a:endParaRPr sz="1050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26814" y="4750446"/>
            <a:ext cx="205626" cy="20507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70272" y="4736374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C</a:t>
            </a:r>
            <a:endParaRPr sz="10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6084" y="4669348"/>
            <a:ext cx="205625" cy="20507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150850" y="4649523"/>
            <a:ext cx="106680" cy="1756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50" b="1" spc="5" dirty="0">
                <a:latin typeface="Courier New"/>
                <a:cs typeface="Courier New"/>
              </a:rPr>
              <a:t>A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86764" y="3618018"/>
            <a:ext cx="5494655" cy="2334895"/>
            <a:chOff x="3062763" y="3618017"/>
            <a:chExt cx="5494655" cy="233489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7713" y="4782955"/>
              <a:ext cx="195889" cy="1964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39746" y="4015442"/>
              <a:ext cx="339090" cy="309245"/>
            </a:xfrm>
            <a:custGeom>
              <a:avLst/>
              <a:gdLst/>
              <a:ahLst/>
              <a:cxnLst/>
              <a:rect l="l" t="t" r="r" b="b"/>
              <a:pathLst>
                <a:path w="339089" h="309245">
                  <a:moveTo>
                    <a:pt x="323" y="0"/>
                  </a:moveTo>
                  <a:lnTo>
                    <a:pt x="0" y="308465"/>
                  </a:lnTo>
                  <a:lnTo>
                    <a:pt x="338372" y="308819"/>
                  </a:lnTo>
                  <a:lnTo>
                    <a:pt x="338696" y="354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39747" y="4015443"/>
              <a:ext cx="339090" cy="309245"/>
            </a:xfrm>
            <a:custGeom>
              <a:avLst/>
              <a:gdLst/>
              <a:ahLst/>
              <a:cxnLst/>
              <a:rect l="l" t="t" r="r" b="b"/>
              <a:pathLst>
                <a:path w="339089" h="309245">
                  <a:moveTo>
                    <a:pt x="338695" y="353"/>
                  </a:moveTo>
                  <a:lnTo>
                    <a:pt x="338372" y="308818"/>
                  </a:lnTo>
                  <a:lnTo>
                    <a:pt x="0" y="308464"/>
                  </a:lnTo>
                  <a:lnTo>
                    <a:pt x="322" y="0"/>
                  </a:lnTo>
                  <a:lnTo>
                    <a:pt x="338695" y="353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99981" y="4382219"/>
              <a:ext cx="5080" cy="545465"/>
            </a:xfrm>
            <a:custGeom>
              <a:avLst/>
              <a:gdLst/>
              <a:ahLst/>
              <a:cxnLst/>
              <a:rect l="l" t="t" r="r" b="b"/>
              <a:pathLst>
                <a:path w="5079" h="545464">
                  <a:moveTo>
                    <a:pt x="0" y="0"/>
                  </a:moveTo>
                  <a:lnTo>
                    <a:pt x="40" y="4824"/>
                  </a:lnTo>
                  <a:lnTo>
                    <a:pt x="4529" y="545078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1071" y="4329145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8468" y="0"/>
                  </a:moveTo>
                  <a:lnTo>
                    <a:pt x="0" y="58139"/>
                  </a:lnTo>
                  <a:lnTo>
                    <a:pt x="57899" y="57657"/>
                  </a:lnTo>
                  <a:lnTo>
                    <a:pt x="2846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93556" y="4383318"/>
              <a:ext cx="227329" cy="461645"/>
            </a:xfrm>
            <a:custGeom>
              <a:avLst/>
              <a:gdLst/>
              <a:ahLst/>
              <a:cxnLst/>
              <a:rect l="l" t="t" r="r" b="b"/>
              <a:pathLst>
                <a:path w="227329" h="461645">
                  <a:moveTo>
                    <a:pt x="227125" y="0"/>
                  </a:moveTo>
                  <a:lnTo>
                    <a:pt x="224994" y="4329"/>
                  </a:lnTo>
                  <a:lnTo>
                    <a:pt x="0" y="461368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92576" y="4335700"/>
              <a:ext cx="52069" cy="64769"/>
            </a:xfrm>
            <a:custGeom>
              <a:avLst/>
              <a:gdLst/>
              <a:ahLst/>
              <a:cxnLst/>
              <a:rect l="l" t="t" r="r" b="b"/>
              <a:pathLst>
                <a:path w="52070" h="64770">
                  <a:moveTo>
                    <a:pt x="51546" y="0"/>
                  </a:moveTo>
                  <a:lnTo>
                    <a:pt x="0" y="39161"/>
                  </a:lnTo>
                  <a:lnTo>
                    <a:pt x="51948" y="64734"/>
                  </a:lnTo>
                  <a:lnTo>
                    <a:pt x="51546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91340" y="4382949"/>
              <a:ext cx="258445" cy="498475"/>
            </a:xfrm>
            <a:custGeom>
              <a:avLst/>
              <a:gdLst/>
              <a:ahLst/>
              <a:cxnLst/>
              <a:rect l="l" t="t" r="r" b="b"/>
              <a:pathLst>
                <a:path w="258445" h="498475">
                  <a:moveTo>
                    <a:pt x="0" y="0"/>
                  </a:moveTo>
                  <a:lnTo>
                    <a:pt x="2220" y="4283"/>
                  </a:lnTo>
                  <a:lnTo>
                    <a:pt x="258276" y="498166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66911" y="4335829"/>
              <a:ext cx="52705" cy="64769"/>
            </a:xfrm>
            <a:custGeom>
              <a:avLst/>
              <a:gdLst/>
              <a:ahLst/>
              <a:cxnLst/>
              <a:rect l="l" t="t" r="r" b="b"/>
              <a:pathLst>
                <a:path w="52704" h="64770">
                  <a:moveTo>
                    <a:pt x="0" y="0"/>
                  </a:moveTo>
                  <a:lnTo>
                    <a:pt x="948" y="64729"/>
                  </a:lnTo>
                  <a:lnTo>
                    <a:pt x="52351" y="38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7773" y="3618017"/>
              <a:ext cx="195890" cy="4022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49627" y="5045891"/>
              <a:ext cx="286385" cy="278130"/>
            </a:xfrm>
            <a:custGeom>
              <a:avLst/>
              <a:gdLst/>
              <a:ahLst/>
              <a:cxnLst/>
              <a:rect l="l" t="t" r="r" b="b"/>
              <a:pathLst>
                <a:path w="286385" h="278129">
                  <a:moveTo>
                    <a:pt x="89916" y="0"/>
                  </a:moveTo>
                  <a:lnTo>
                    <a:pt x="0" y="178908"/>
                  </a:lnTo>
                  <a:lnTo>
                    <a:pt x="196255" y="277543"/>
                  </a:lnTo>
                  <a:lnTo>
                    <a:pt x="286171" y="98633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49627" y="5045891"/>
              <a:ext cx="286385" cy="278130"/>
            </a:xfrm>
            <a:custGeom>
              <a:avLst/>
              <a:gdLst/>
              <a:ahLst/>
              <a:cxnLst/>
              <a:rect l="l" t="t" r="r" b="b"/>
              <a:pathLst>
                <a:path w="286385" h="278129">
                  <a:moveTo>
                    <a:pt x="286171" y="98633"/>
                  </a:moveTo>
                  <a:lnTo>
                    <a:pt x="196255" y="277542"/>
                  </a:lnTo>
                  <a:lnTo>
                    <a:pt x="0" y="178909"/>
                  </a:lnTo>
                  <a:lnTo>
                    <a:pt x="89915" y="0"/>
                  </a:lnTo>
                  <a:lnTo>
                    <a:pt x="286171" y="98633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47555" y="5321354"/>
              <a:ext cx="168910" cy="323215"/>
            </a:xfrm>
            <a:custGeom>
              <a:avLst/>
              <a:gdLst/>
              <a:ahLst/>
              <a:cxnLst/>
              <a:rect l="l" t="t" r="r" b="b"/>
              <a:pathLst>
                <a:path w="168910" h="323214">
                  <a:moveTo>
                    <a:pt x="168684" y="0"/>
                  </a:moveTo>
                  <a:lnTo>
                    <a:pt x="166448" y="4275"/>
                  </a:lnTo>
                  <a:lnTo>
                    <a:pt x="0" y="32260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88348" y="5274320"/>
              <a:ext cx="52705" cy="64769"/>
            </a:xfrm>
            <a:custGeom>
              <a:avLst/>
              <a:gdLst/>
              <a:ahLst/>
              <a:cxnLst/>
              <a:rect l="l" t="t" r="r" b="b"/>
              <a:pathLst>
                <a:path w="52704" h="64770">
                  <a:moveTo>
                    <a:pt x="52484" y="0"/>
                  </a:moveTo>
                  <a:lnTo>
                    <a:pt x="0" y="37895"/>
                  </a:lnTo>
                  <a:lnTo>
                    <a:pt x="51309" y="64725"/>
                  </a:lnTo>
                  <a:lnTo>
                    <a:pt x="52484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33791" y="5025980"/>
              <a:ext cx="31115" cy="67310"/>
            </a:xfrm>
            <a:custGeom>
              <a:avLst/>
              <a:gdLst/>
              <a:ahLst/>
              <a:cxnLst/>
              <a:rect l="l" t="t" r="r" b="b"/>
              <a:pathLst>
                <a:path w="31114" h="67310">
                  <a:moveTo>
                    <a:pt x="0" y="67275"/>
                  </a:moveTo>
                  <a:lnTo>
                    <a:pt x="29048" y="4380"/>
                  </a:lnTo>
                  <a:lnTo>
                    <a:pt x="31071" y="0"/>
                  </a:lnTo>
                </a:path>
              </a:pathLst>
            </a:custGeom>
            <a:ln w="9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36556" y="4977795"/>
              <a:ext cx="52705" cy="64769"/>
            </a:xfrm>
            <a:custGeom>
              <a:avLst/>
              <a:gdLst/>
              <a:ahLst/>
              <a:cxnLst/>
              <a:rect l="l" t="t" r="r" b="b"/>
              <a:pathLst>
                <a:path w="52704" h="64770">
                  <a:moveTo>
                    <a:pt x="50561" y="0"/>
                  </a:moveTo>
                  <a:lnTo>
                    <a:pt x="0" y="40426"/>
                  </a:lnTo>
                  <a:lnTo>
                    <a:pt x="52566" y="64703"/>
                  </a:lnTo>
                  <a:lnTo>
                    <a:pt x="50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2763" y="5582364"/>
              <a:ext cx="153841" cy="15425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862" y="5108046"/>
              <a:ext cx="221684" cy="32492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753004" y="5507540"/>
              <a:ext cx="74295" cy="356870"/>
            </a:xfrm>
            <a:custGeom>
              <a:avLst/>
              <a:gdLst/>
              <a:ahLst/>
              <a:cxnLst/>
              <a:rect l="l" t="t" r="r" b="b"/>
              <a:pathLst>
                <a:path w="74295" h="356870">
                  <a:moveTo>
                    <a:pt x="73809" y="0"/>
                  </a:moveTo>
                  <a:lnTo>
                    <a:pt x="72831" y="4724"/>
                  </a:lnTo>
                  <a:lnTo>
                    <a:pt x="0" y="356481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97486" y="5455566"/>
              <a:ext cx="57150" cy="62865"/>
            </a:xfrm>
            <a:custGeom>
              <a:avLst/>
              <a:gdLst/>
              <a:ahLst/>
              <a:cxnLst/>
              <a:rect l="l" t="t" r="r" b="b"/>
              <a:pathLst>
                <a:path w="57150" h="62864">
                  <a:moveTo>
                    <a:pt x="40088" y="0"/>
                  </a:moveTo>
                  <a:lnTo>
                    <a:pt x="0" y="50829"/>
                  </a:lnTo>
                  <a:lnTo>
                    <a:pt x="56699" y="62569"/>
                  </a:lnTo>
                  <a:lnTo>
                    <a:pt x="4008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56064" y="5487938"/>
              <a:ext cx="171450" cy="321310"/>
            </a:xfrm>
            <a:custGeom>
              <a:avLst/>
              <a:gdLst/>
              <a:ahLst/>
              <a:cxnLst/>
              <a:rect l="l" t="t" r="r" b="b"/>
              <a:pathLst>
                <a:path w="171450" h="321310">
                  <a:moveTo>
                    <a:pt x="171268" y="0"/>
                  </a:moveTo>
                  <a:lnTo>
                    <a:pt x="168998" y="4257"/>
                  </a:lnTo>
                  <a:lnTo>
                    <a:pt x="0" y="321238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99515" y="5441102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52787" y="0"/>
                  </a:moveTo>
                  <a:lnTo>
                    <a:pt x="0" y="37472"/>
                  </a:lnTo>
                  <a:lnTo>
                    <a:pt x="51093" y="64712"/>
                  </a:lnTo>
                  <a:lnTo>
                    <a:pt x="52787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60488" y="5506219"/>
              <a:ext cx="43180" cy="361950"/>
            </a:xfrm>
            <a:custGeom>
              <a:avLst/>
              <a:gdLst/>
              <a:ahLst/>
              <a:cxnLst/>
              <a:rect l="l" t="t" r="r" b="b"/>
              <a:pathLst>
                <a:path w="43179" h="361950">
                  <a:moveTo>
                    <a:pt x="0" y="0"/>
                  </a:moveTo>
                  <a:lnTo>
                    <a:pt x="564" y="4791"/>
                  </a:lnTo>
                  <a:lnTo>
                    <a:pt x="42602" y="361540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32301" y="5453508"/>
              <a:ext cx="57785" cy="60960"/>
            </a:xfrm>
            <a:custGeom>
              <a:avLst/>
              <a:gdLst/>
              <a:ahLst/>
              <a:cxnLst/>
              <a:rect l="l" t="t" r="r" b="b"/>
              <a:pathLst>
                <a:path w="57785" h="60960">
                  <a:moveTo>
                    <a:pt x="21976" y="0"/>
                  </a:moveTo>
                  <a:lnTo>
                    <a:pt x="0" y="60891"/>
                  </a:lnTo>
                  <a:lnTo>
                    <a:pt x="57503" y="54115"/>
                  </a:lnTo>
                  <a:lnTo>
                    <a:pt x="21976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61297" y="5495321"/>
              <a:ext cx="142875" cy="335280"/>
            </a:xfrm>
            <a:custGeom>
              <a:avLst/>
              <a:gdLst/>
              <a:ahLst/>
              <a:cxnLst/>
              <a:rect l="l" t="t" r="r" b="b"/>
              <a:pathLst>
                <a:path w="142875" h="335279">
                  <a:moveTo>
                    <a:pt x="0" y="0"/>
                  </a:moveTo>
                  <a:lnTo>
                    <a:pt x="1891" y="4438"/>
                  </a:lnTo>
                  <a:lnTo>
                    <a:pt x="142750" y="334886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36556" y="5446496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3928" y="0"/>
                  </a:moveTo>
                  <a:lnTo>
                    <a:pt x="0" y="64616"/>
                  </a:lnTo>
                  <a:lnTo>
                    <a:pt x="53265" y="41912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4225" y="5753681"/>
              <a:ext cx="154340" cy="1547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92122" y="5787920"/>
              <a:ext cx="154341" cy="1547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6991" y="5798129"/>
              <a:ext cx="154341" cy="1547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53456" y="5767470"/>
              <a:ext cx="152481" cy="15289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297122" y="5082924"/>
              <a:ext cx="293370" cy="283845"/>
            </a:xfrm>
            <a:custGeom>
              <a:avLst/>
              <a:gdLst/>
              <a:ahLst/>
              <a:cxnLst/>
              <a:rect l="l" t="t" r="r" b="b"/>
              <a:pathLst>
                <a:path w="293370" h="283845">
                  <a:moveTo>
                    <a:pt x="205295" y="0"/>
                  </a:moveTo>
                  <a:lnTo>
                    <a:pt x="0" y="96219"/>
                  </a:lnTo>
                  <a:lnTo>
                    <a:pt x="87713" y="283368"/>
                  </a:lnTo>
                  <a:lnTo>
                    <a:pt x="293009" y="187151"/>
                  </a:lnTo>
                  <a:lnTo>
                    <a:pt x="20529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97122" y="5082924"/>
              <a:ext cx="293370" cy="283845"/>
            </a:xfrm>
            <a:custGeom>
              <a:avLst/>
              <a:gdLst/>
              <a:ahLst/>
              <a:cxnLst/>
              <a:rect l="l" t="t" r="r" b="b"/>
              <a:pathLst>
                <a:path w="293370" h="283845">
                  <a:moveTo>
                    <a:pt x="205295" y="0"/>
                  </a:moveTo>
                  <a:lnTo>
                    <a:pt x="293008" y="187149"/>
                  </a:lnTo>
                  <a:lnTo>
                    <a:pt x="87713" y="283367"/>
                  </a:lnTo>
                  <a:lnTo>
                    <a:pt x="0" y="96217"/>
                  </a:lnTo>
                  <a:lnTo>
                    <a:pt x="205295" y="0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1758" y="4817632"/>
              <a:ext cx="226470" cy="31642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482054" y="5382274"/>
              <a:ext cx="40005" cy="361950"/>
            </a:xfrm>
            <a:custGeom>
              <a:avLst/>
              <a:gdLst/>
              <a:ahLst/>
              <a:cxnLst/>
              <a:rect l="l" t="t" r="r" b="b"/>
              <a:pathLst>
                <a:path w="40004" h="361950">
                  <a:moveTo>
                    <a:pt x="0" y="0"/>
                  </a:moveTo>
                  <a:lnTo>
                    <a:pt x="529" y="4795"/>
                  </a:lnTo>
                  <a:lnTo>
                    <a:pt x="39959" y="36184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53807" y="5329519"/>
              <a:ext cx="57785" cy="60960"/>
            </a:xfrm>
            <a:custGeom>
              <a:avLst/>
              <a:gdLst/>
              <a:ahLst/>
              <a:cxnLst/>
              <a:rect l="l" t="t" r="r" b="b"/>
              <a:pathLst>
                <a:path w="57785" h="60960">
                  <a:moveTo>
                    <a:pt x="22420" y="0"/>
                  </a:moveTo>
                  <a:lnTo>
                    <a:pt x="0" y="60728"/>
                  </a:lnTo>
                  <a:lnTo>
                    <a:pt x="57551" y="54373"/>
                  </a:lnTo>
                  <a:lnTo>
                    <a:pt x="2242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0324" y="5340344"/>
              <a:ext cx="232410" cy="281305"/>
            </a:xfrm>
            <a:custGeom>
              <a:avLst/>
              <a:gdLst/>
              <a:ahLst/>
              <a:cxnLst/>
              <a:rect l="l" t="t" r="r" b="b"/>
              <a:pathLst>
                <a:path w="232410" h="281304">
                  <a:moveTo>
                    <a:pt x="0" y="0"/>
                  </a:moveTo>
                  <a:lnTo>
                    <a:pt x="3072" y="3720"/>
                  </a:lnTo>
                  <a:lnTo>
                    <a:pt x="231833" y="280677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46523" y="5299423"/>
              <a:ext cx="59690" cy="63500"/>
            </a:xfrm>
            <a:custGeom>
              <a:avLst/>
              <a:gdLst/>
              <a:ahLst/>
              <a:cxnLst/>
              <a:rect l="l" t="t" r="r" b="b"/>
              <a:pathLst>
                <a:path w="59689" h="63500">
                  <a:moveTo>
                    <a:pt x="0" y="0"/>
                  </a:moveTo>
                  <a:lnTo>
                    <a:pt x="14552" y="63078"/>
                  </a:lnTo>
                  <a:lnTo>
                    <a:pt x="59194" y="26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50333" y="5654856"/>
              <a:ext cx="153556" cy="15397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42214" y="5544763"/>
              <a:ext cx="153556" cy="15397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7255" y="4884854"/>
              <a:ext cx="195889" cy="19641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357665" y="4035535"/>
              <a:ext cx="347345" cy="316865"/>
            </a:xfrm>
            <a:custGeom>
              <a:avLst/>
              <a:gdLst/>
              <a:ahLst/>
              <a:cxnLst/>
              <a:rect l="l" t="t" r="r" b="b"/>
              <a:pathLst>
                <a:path w="347345" h="316864">
                  <a:moveTo>
                    <a:pt x="346687" y="0"/>
                  </a:moveTo>
                  <a:lnTo>
                    <a:pt x="0" y="363"/>
                  </a:lnTo>
                  <a:lnTo>
                    <a:pt x="330" y="316407"/>
                  </a:lnTo>
                  <a:lnTo>
                    <a:pt x="347017" y="316044"/>
                  </a:lnTo>
                  <a:lnTo>
                    <a:pt x="34668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57665" y="4035535"/>
              <a:ext cx="347345" cy="316865"/>
            </a:xfrm>
            <a:custGeom>
              <a:avLst/>
              <a:gdLst/>
              <a:ahLst/>
              <a:cxnLst/>
              <a:rect l="l" t="t" r="r" b="b"/>
              <a:pathLst>
                <a:path w="347345" h="316864">
                  <a:moveTo>
                    <a:pt x="0" y="362"/>
                  </a:moveTo>
                  <a:lnTo>
                    <a:pt x="330" y="316406"/>
                  </a:lnTo>
                  <a:lnTo>
                    <a:pt x="347017" y="316043"/>
                  </a:lnTo>
                  <a:lnTo>
                    <a:pt x="346686" y="0"/>
                  </a:lnTo>
                  <a:lnTo>
                    <a:pt x="0" y="362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21341" y="4411203"/>
              <a:ext cx="229235" cy="461009"/>
            </a:xfrm>
            <a:custGeom>
              <a:avLst/>
              <a:gdLst/>
              <a:ahLst/>
              <a:cxnLst/>
              <a:rect l="l" t="t" r="r" b="b"/>
              <a:pathLst>
                <a:path w="229234" h="461010">
                  <a:moveTo>
                    <a:pt x="0" y="0"/>
                  </a:moveTo>
                  <a:lnTo>
                    <a:pt x="2145" y="4321"/>
                  </a:lnTo>
                  <a:lnTo>
                    <a:pt x="228801" y="46088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97556" y="4363662"/>
              <a:ext cx="52069" cy="64769"/>
            </a:xfrm>
            <a:custGeom>
              <a:avLst/>
              <a:gdLst/>
              <a:ahLst/>
              <a:cxnLst/>
              <a:rect l="l" t="t" r="r" b="b"/>
              <a:pathLst>
                <a:path w="52070" h="64770">
                  <a:moveTo>
                    <a:pt x="184" y="0"/>
                  </a:moveTo>
                  <a:lnTo>
                    <a:pt x="0" y="64735"/>
                  </a:lnTo>
                  <a:lnTo>
                    <a:pt x="51862" y="38988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8253" y="4832140"/>
              <a:ext cx="200702" cy="20124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085786" y="5090454"/>
              <a:ext cx="23495" cy="71755"/>
            </a:xfrm>
            <a:custGeom>
              <a:avLst/>
              <a:gdLst/>
              <a:ahLst/>
              <a:cxnLst/>
              <a:rect l="l" t="t" r="r" b="b"/>
              <a:pathLst>
                <a:path w="23495" h="71754">
                  <a:moveTo>
                    <a:pt x="0" y="71632"/>
                  </a:moveTo>
                  <a:lnTo>
                    <a:pt x="21785" y="4588"/>
                  </a:lnTo>
                  <a:lnTo>
                    <a:pt x="23276" y="0"/>
                  </a:lnTo>
                </a:path>
              </a:pathLst>
            </a:custGeom>
            <a:ln w="9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80040" y="5039974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5">
                  <a:moveTo>
                    <a:pt x="45426" y="0"/>
                  </a:moveTo>
                  <a:lnTo>
                    <a:pt x="0" y="46121"/>
                  </a:lnTo>
                  <a:lnTo>
                    <a:pt x="55065" y="64014"/>
                  </a:lnTo>
                  <a:lnTo>
                    <a:pt x="45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911832" y="5123667"/>
              <a:ext cx="277495" cy="265430"/>
            </a:xfrm>
            <a:custGeom>
              <a:avLst/>
              <a:gdLst/>
              <a:ahLst/>
              <a:cxnLst/>
              <a:rect l="l" t="t" r="r" b="b"/>
              <a:pathLst>
                <a:path w="277495" h="265429">
                  <a:moveTo>
                    <a:pt x="68681" y="0"/>
                  </a:moveTo>
                  <a:lnTo>
                    <a:pt x="0" y="189784"/>
                  </a:lnTo>
                  <a:lnTo>
                    <a:pt x="208184" y="265125"/>
                  </a:lnTo>
                  <a:lnTo>
                    <a:pt x="276866" y="75341"/>
                  </a:lnTo>
                  <a:lnTo>
                    <a:pt x="6868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11832" y="5123668"/>
              <a:ext cx="277495" cy="265430"/>
            </a:xfrm>
            <a:custGeom>
              <a:avLst/>
              <a:gdLst/>
              <a:ahLst/>
              <a:cxnLst/>
              <a:rect l="l" t="t" r="r" b="b"/>
              <a:pathLst>
                <a:path w="277495" h="265429">
                  <a:moveTo>
                    <a:pt x="276866" y="75340"/>
                  </a:moveTo>
                  <a:lnTo>
                    <a:pt x="208184" y="265124"/>
                  </a:lnTo>
                  <a:lnTo>
                    <a:pt x="0" y="189783"/>
                  </a:lnTo>
                  <a:lnTo>
                    <a:pt x="68681" y="0"/>
                  </a:lnTo>
                  <a:lnTo>
                    <a:pt x="276866" y="75340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13351" y="4411123"/>
              <a:ext cx="234950" cy="462280"/>
            </a:xfrm>
            <a:custGeom>
              <a:avLst/>
              <a:gdLst/>
              <a:ahLst/>
              <a:cxnLst/>
              <a:rect l="l" t="t" r="r" b="b"/>
              <a:pathLst>
                <a:path w="234950" h="462279">
                  <a:moveTo>
                    <a:pt x="234559" y="0"/>
                  </a:moveTo>
                  <a:lnTo>
                    <a:pt x="232375" y="4302"/>
                  </a:lnTo>
                  <a:lnTo>
                    <a:pt x="0" y="462056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19912" y="4363796"/>
              <a:ext cx="52069" cy="64769"/>
            </a:xfrm>
            <a:custGeom>
              <a:avLst/>
              <a:gdLst/>
              <a:ahLst/>
              <a:cxnLst/>
              <a:rect l="l" t="t" r="r" b="b"/>
              <a:pathLst>
                <a:path w="52070" h="64770">
                  <a:moveTo>
                    <a:pt x="52024" y="0"/>
                  </a:moveTo>
                  <a:lnTo>
                    <a:pt x="0" y="38525"/>
                  </a:lnTo>
                  <a:lnTo>
                    <a:pt x="51630" y="64734"/>
                  </a:lnTo>
                  <a:lnTo>
                    <a:pt x="52024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24804" y="3887991"/>
              <a:ext cx="5080" cy="147955"/>
            </a:xfrm>
            <a:custGeom>
              <a:avLst/>
              <a:gdLst/>
              <a:ahLst/>
              <a:cxnLst/>
              <a:rect l="l" t="t" r="r" b="b"/>
              <a:pathLst>
                <a:path w="5079" h="147954">
                  <a:moveTo>
                    <a:pt x="0" y="147587"/>
                  </a:moveTo>
                  <a:lnTo>
                    <a:pt x="4570" y="4822"/>
                  </a:lnTo>
                  <a:lnTo>
                    <a:pt x="4724" y="0"/>
                  </a:lnTo>
                </a:path>
              </a:pathLst>
            </a:custGeom>
            <a:ln w="9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24035" y="3628344"/>
              <a:ext cx="200703" cy="20124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500438" y="3834942"/>
              <a:ext cx="58419" cy="59055"/>
            </a:xfrm>
            <a:custGeom>
              <a:avLst/>
              <a:gdLst/>
              <a:ahLst/>
              <a:cxnLst/>
              <a:rect l="l" t="t" r="r" b="b"/>
              <a:pathLst>
                <a:path w="58420" h="59054">
                  <a:moveTo>
                    <a:pt x="30787" y="0"/>
                  </a:moveTo>
                  <a:lnTo>
                    <a:pt x="0" y="56944"/>
                  </a:lnTo>
                  <a:lnTo>
                    <a:pt x="57871" y="58797"/>
                  </a:lnTo>
                  <a:lnTo>
                    <a:pt x="307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43765" y="5129091"/>
              <a:ext cx="273050" cy="260350"/>
            </a:xfrm>
            <a:custGeom>
              <a:avLst/>
              <a:gdLst/>
              <a:ahLst/>
              <a:cxnLst/>
              <a:rect l="l" t="t" r="r" b="b"/>
              <a:pathLst>
                <a:path w="273050" h="260350">
                  <a:moveTo>
                    <a:pt x="210795" y="0"/>
                  </a:moveTo>
                  <a:lnTo>
                    <a:pt x="0" y="67694"/>
                  </a:lnTo>
                  <a:lnTo>
                    <a:pt x="61711" y="259858"/>
                  </a:lnTo>
                  <a:lnTo>
                    <a:pt x="272507" y="192163"/>
                  </a:lnTo>
                  <a:lnTo>
                    <a:pt x="21079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843766" y="5129091"/>
              <a:ext cx="273050" cy="260350"/>
            </a:xfrm>
            <a:custGeom>
              <a:avLst/>
              <a:gdLst/>
              <a:ahLst/>
              <a:cxnLst/>
              <a:rect l="l" t="t" r="r" b="b"/>
              <a:pathLst>
                <a:path w="273050" h="260350">
                  <a:moveTo>
                    <a:pt x="210795" y="0"/>
                  </a:moveTo>
                  <a:lnTo>
                    <a:pt x="272506" y="192163"/>
                  </a:lnTo>
                  <a:lnTo>
                    <a:pt x="61711" y="259857"/>
                  </a:lnTo>
                  <a:lnTo>
                    <a:pt x="0" y="67694"/>
                  </a:lnTo>
                  <a:lnTo>
                    <a:pt x="210795" y="0"/>
                  </a:lnTo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925010" y="5091941"/>
              <a:ext cx="25400" cy="71120"/>
            </a:xfrm>
            <a:custGeom>
              <a:avLst/>
              <a:gdLst/>
              <a:ahLst/>
              <a:cxnLst/>
              <a:rect l="l" t="t" r="r" b="b"/>
              <a:pathLst>
                <a:path w="25400" h="71120">
                  <a:moveTo>
                    <a:pt x="25318" y="70722"/>
                  </a:moveTo>
                  <a:lnTo>
                    <a:pt x="1626" y="4542"/>
                  </a:lnTo>
                  <a:lnTo>
                    <a:pt x="0" y="0"/>
                  </a:lnTo>
                </a:path>
              </a:pathLst>
            </a:custGeom>
            <a:ln w="9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99379" y="5041969"/>
              <a:ext cx="54610" cy="64769"/>
            </a:xfrm>
            <a:custGeom>
              <a:avLst/>
              <a:gdLst/>
              <a:ahLst/>
              <a:cxnLst/>
              <a:rect l="l" t="t" r="r" b="b"/>
              <a:pathLst>
                <a:path w="54609" h="64770">
                  <a:moveTo>
                    <a:pt x="7740" y="0"/>
                  </a:moveTo>
                  <a:lnTo>
                    <a:pt x="0" y="64270"/>
                  </a:lnTo>
                  <a:lnTo>
                    <a:pt x="54513" y="44756"/>
                  </a:lnTo>
                  <a:lnTo>
                    <a:pt x="77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59445" y="5736986"/>
              <a:ext cx="158854" cy="15915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976772" y="5449215"/>
              <a:ext cx="46355" cy="371475"/>
            </a:xfrm>
            <a:custGeom>
              <a:avLst/>
              <a:gdLst/>
              <a:ahLst/>
              <a:cxnLst/>
              <a:rect l="l" t="t" r="r" b="b"/>
              <a:pathLst>
                <a:path w="46354" h="371475">
                  <a:moveTo>
                    <a:pt x="0" y="0"/>
                  </a:moveTo>
                  <a:lnTo>
                    <a:pt x="591" y="4788"/>
                  </a:lnTo>
                  <a:lnTo>
                    <a:pt x="45874" y="371469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48631" y="5396539"/>
              <a:ext cx="57785" cy="61594"/>
            </a:xfrm>
            <a:custGeom>
              <a:avLst/>
              <a:gdLst/>
              <a:ahLst/>
              <a:cxnLst/>
              <a:rect l="l" t="t" r="r" b="b"/>
              <a:pathLst>
                <a:path w="57784" h="61595">
                  <a:moveTo>
                    <a:pt x="21635" y="0"/>
                  </a:moveTo>
                  <a:lnTo>
                    <a:pt x="0" y="61012"/>
                  </a:lnTo>
                  <a:lnTo>
                    <a:pt x="57464" y="53916"/>
                  </a:lnTo>
                  <a:lnTo>
                    <a:pt x="21635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36757" y="5775484"/>
              <a:ext cx="158853" cy="15915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813510" y="5462944"/>
              <a:ext cx="60960" cy="369570"/>
            </a:xfrm>
            <a:custGeom>
              <a:avLst/>
              <a:gdLst/>
              <a:ahLst/>
              <a:cxnLst/>
              <a:rect l="l" t="t" r="r" b="b"/>
              <a:pathLst>
                <a:path w="60959" h="369570">
                  <a:moveTo>
                    <a:pt x="60656" y="0"/>
                  </a:moveTo>
                  <a:lnTo>
                    <a:pt x="59874" y="4761"/>
                  </a:lnTo>
                  <a:lnTo>
                    <a:pt x="0" y="369343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44818" y="5410569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37950" y="0"/>
                  </a:moveTo>
                  <a:lnTo>
                    <a:pt x="0" y="52444"/>
                  </a:lnTo>
                  <a:lnTo>
                    <a:pt x="57134" y="61827"/>
                  </a:lnTo>
                  <a:lnTo>
                    <a:pt x="3795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0691" y="5669588"/>
              <a:ext cx="158853" cy="15915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105636" y="5404054"/>
              <a:ext cx="161290" cy="338455"/>
            </a:xfrm>
            <a:custGeom>
              <a:avLst/>
              <a:gdLst/>
              <a:ahLst/>
              <a:cxnLst/>
              <a:rect l="l" t="t" r="r" b="b"/>
              <a:pathLst>
                <a:path w="161290" h="338454">
                  <a:moveTo>
                    <a:pt x="0" y="0"/>
                  </a:moveTo>
                  <a:lnTo>
                    <a:pt x="2074" y="4356"/>
                  </a:lnTo>
                  <a:lnTo>
                    <a:pt x="160892" y="337946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81571" y="5356132"/>
              <a:ext cx="52705" cy="64769"/>
            </a:xfrm>
            <a:custGeom>
              <a:avLst/>
              <a:gdLst/>
              <a:ahLst/>
              <a:cxnLst/>
              <a:rect l="l" t="t" r="r" b="b"/>
              <a:pathLst>
                <a:path w="52704" h="64770">
                  <a:moveTo>
                    <a:pt x="1249" y="0"/>
                  </a:moveTo>
                  <a:lnTo>
                    <a:pt x="0" y="64723"/>
                  </a:lnTo>
                  <a:lnTo>
                    <a:pt x="52278" y="39833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99957" y="5565475"/>
              <a:ext cx="157184" cy="157608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199551" y="5360506"/>
              <a:ext cx="250190" cy="279400"/>
            </a:xfrm>
            <a:custGeom>
              <a:avLst/>
              <a:gdLst/>
              <a:ahLst/>
              <a:cxnLst/>
              <a:rect l="l" t="t" r="r" b="b"/>
              <a:pathLst>
                <a:path w="250190" h="279400">
                  <a:moveTo>
                    <a:pt x="0" y="0"/>
                  </a:moveTo>
                  <a:lnTo>
                    <a:pt x="3217" y="3595"/>
                  </a:lnTo>
                  <a:lnTo>
                    <a:pt x="249598" y="278916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64157" y="5320954"/>
              <a:ext cx="60325" cy="62865"/>
            </a:xfrm>
            <a:custGeom>
              <a:avLst/>
              <a:gdLst/>
              <a:ahLst/>
              <a:cxnLst/>
              <a:rect l="l" t="t" r="r" b="b"/>
              <a:pathLst>
                <a:path w="60325" h="62864">
                  <a:moveTo>
                    <a:pt x="0" y="0"/>
                  </a:moveTo>
                  <a:lnTo>
                    <a:pt x="17038" y="62453"/>
                  </a:lnTo>
                  <a:lnTo>
                    <a:pt x="60185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050360" y="5426881"/>
              <a:ext cx="37465" cy="349885"/>
            </a:xfrm>
            <a:custGeom>
              <a:avLst/>
              <a:gdLst/>
              <a:ahLst/>
              <a:cxnLst/>
              <a:rect l="l" t="t" r="r" b="b"/>
              <a:pathLst>
                <a:path w="37465" h="349885">
                  <a:moveTo>
                    <a:pt x="0" y="0"/>
                  </a:moveTo>
                  <a:lnTo>
                    <a:pt x="507" y="4798"/>
                  </a:lnTo>
                  <a:lnTo>
                    <a:pt x="36942" y="34929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022077" y="5374100"/>
              <a:ext cx="57785" cy="60960"/>
            </a:xfrm>
            <a:custGeom>
              <a:avLst/>
              <a:gdLst/>
              <a:ahLst/>
              <a:cxnLst/>
              <a:rect l="l" t="t" r="r" b="b"/>
              <a:pathLst>
                <a:path w="57784" h="60960">
                  <a:moveTo>
                    <a:pt x="22699" y="0"/>
                  </a:moveTo>
                  <a:lnTo>
                    <a:pt x="0" y="60624"/>
                  </a:lnTo>
                  <a:lnTo>
                    <a:pt x="57579" y="54535"/>
                  </a:lnTo>
                  <a:lnTo>
                    <a:pt x="22699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703128" y="5383069"/>
              <a:ext cx="226060" cy="248285"/>
            </a:xfrm>
            <a:custGeom>
              <a:avLst/>
              <a:gdLst/>
              <a:ahLst/>
              <a:cxnLst/>
              <a:rect l="l" t="t" r="r" b="b"/>
              <a:pathLst>
                <a:path w="226059" h="248285">
                  <a:moveTo>
                    <a:pt x="225622" y="0"/>
                  </a:moveTo>
                  <a:lnTo>
                    <a:pt x="222375" y="3568"/>
                  </a:lnTo>
                  <a:lnTo>
                    <a:pt x="0" y="24795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04090" y="5343813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59" h="62864">
                  <a:moveTo>
                    <a:pt x="60380" y="0"/>
                  </a:moveTo>
                  <a:lnTo>
                    <a:pt x="0" y="23341"/>
                  </a:lnTo>
                  <a:lnTo>
                    <a:pt x="42825" y="62310"/>
                  </a:lnTo>
                  <a:lnTo>
                    <a:pt x="6038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81624" y="5406098"/>
              <a:ext cx="106680" cy="323215"/>
            </a:xfrm>
            <a:custGeom>
              <a:avLst/>
              <a:gdLst/>
              <a:ahLst/>
              <a:cxnLst/>
              <a:rect l="l" t="t" r="r" b="b"/>
              <a:pathLst>
                <a:path w="106679" h="323214">
                  <a:moveTo>
                    <a:pt x="106278" y="0"/>
                  </a:moveTo>
                  <a:lnTo>
                    <a:pt x="104769" y="4583"/>
                  </a:lnTo>
                  <a:lnTo>
                    <a:pt x="0" y="322992"/>
                  </a:lnTo>
                </a:path>
              </a:pathLst>
            </a:custGeom>
            <a:ln w="9650">
              <a:solidFill>
                <a:srgbClr val="53585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58893" y="5355681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5">
                  <a:moveTo>
                    <a:pt x="45598" y="0"/>
                  </a:moveTo>
                  <a:lnTo>
                    <a:pt x="0" y="45951"/>
                  </a:lnTo>
                  <a:lnTo>
                    <a:pt x="54999" y="64048"/>
                  </a:lnTo>
                  <a:lnTo>
                    <a:pt x="4559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94582" y="5677762"/>
              <a:ext cx="156152" cy="1565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06271" y="5735196"/>
              <a:ext cx="156152" cy="15657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10468" y="5583583"/>
              <a:ext cx="156152" cy="15657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66247" y="4835191"/>
              <a:ext cx="200702" cy="20124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498150" y="3922666"/>
              <a:ext cx="4422775" cy="506095"/>
            </a:xfrm>
            <a:custGeom>
              <a:avLst/>
              <a:gdLst/>
              <a:ahLst/>
              <a:cxnLst/>
              <a:rect l="l" t="t" r="r" b="b"/>
              <a:pathLst>
                <a:path w="4422775" h="506095">
                  <a:moveTo>
                    <a:pt x="220886" y="0"/>
                  </a:moveTo>
                  <a:lnTo>
                    <a:pt x="4201442" y="0"/>
                  </a:lnTo>
                  <a:lnTo>
                    <a:pt x="4243611" y="169"/>
                  </a:lnTo>
                  <a:lnTo>
                    <a:pt x="4305320" y="4566"/>
                  </a:lnTo>
                  <a:lnTo>
                    <a:pt x="4357501" y="23873"/>
                  </a:lnTo>
                  <a:lnTo>
                    <a:pt x="4398455" y="64827"/>
                  </a:lnTo>
                  <a:lnTo>
                    <a:pt x="4417762" y="117023"/>
                  </a:lnTo>
                  <a:lnTo>
                    <a:pt x="4422160" y="179131"/>
                  </a:lnTo>
                  <a:lnTo>
                    <a:pt x="4422329" y="221868"/>
                  </a:lnTo>
                  <a:lnTo>
                    <a:pt x="4422329" y="284646"/>
                  </a:lnTo>
                  <a:lnTo>
                    <a:pt x="4422160" y="326815"/>
                  </a:lnTo>
                  <a:lnTo>
                    <a:pt x="4417762" y="388524"/>
                  </a:lnTo>
                  <a:lnTo>
                    <a:pt x="4398455" y="440706"/>
                  </a:lnTo>
                  <a:lnTo>
                    <a:pt x="4357501" y="481659"/>
                  </a:lnTo>
                  <a:lnTo>
                    <a:pt x="4305305" y="500966"/>
                  </a:lnTo>
                  <a:lnTo>
                    <a:pt x="4243196" y="505364"/>
                  </a:lnTo>
                  <a:lnTo>
                    <a:pt x="4200459" y="505533"/>
                  </a:lnTo>
                  <a:lnTo>
                    <a:pt x="220886" y="505533"/>
                  </a:lnTo>
                  <a:lnTo>
                    <a:pt x="178717" y="505364"/>
                  </a:lnTo>
                  <a:lnTo>
                    <a:pt x="117008" y="500966"/>
                  </a:lnTo>
                  <a:lnTo>
                    <a:pt x="64827" y="481659"/>
                  </a:lnTo>
                  <a:lnTo>
                    <a:pt x="23873" y="440706"/>
                  </a:lnTo>
                  <a:lnTo>
                    <a:pt x="4566" y="388509"/>
                  </a:lnTo>
                  <a:lnTo>
                    <a:pt x="169" y="326401"/>
                  </a:lnTo>
                  <a:lnTo>
                    <a:pt x="0" y="283664"/>
                  </a:lnTo>
                  <a:lnTo>
                    <a:pt x="0" y="220886"/>
                  </a:lnTo>
                  <a:lnTo>
                    <a:pt x="169" y="178717"/>
                  </a:lnTo>
                  <a:lnTo>
                    <a:pt x="4566" y="117008"/>
                  </a:lnTo>
                  <a:lnTo>
                    <a:pt x="23873" y="64827"/>
                  </a:lnTo>
                  <a:lnTo>
                    <a:pt x="64827" y="23873"/>
                  </a:lnTo>
                  <a:lnTo>
                    <a:pt x="117023" y="4566"/>
                  </a:lnTo>
                  <a:lnTo>
                    <a:pt x="179131" y="169"/>
                  </a:lnTo>
                  <a:lnTo>
                    <a:pt x="221869" y="0"/>
                  </a:lnTo>
                  <a:lnTo>
                    <a:pt x="220886" y="0"/>
                  </a:lnTo>
                  <a:close/>
                </a:path>
              </a:pathLst>
            </a:custGeom>
            <a:ln w="19300">
              <a:solidFill>
                <a:srgbClr val="86100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150288" y="5047768"/>
              <a:ext cx="5118100" cy="506095"/>
            </a:xfrm>
            <a:custGeom>
              <a:avLst/>
              <a:gdLst/>
              <a:ahLst/>
              <a:cxnLst/>
              <a:rect l="l" t="t" r="r" b="b"/>
              <a:pathLst>
                <a:path w="5118100" h="506095">
                  <a:moveTo>
                    <a:pt x="220886" y="0"/>
                  </a:moveTo>
                  <a:lnTo>
                    <a:pt x="4897168" y="0"/>
                  </a:lnTo>
                  <a:lnTo>
                    <a:pt x="4939337" y="169"/>
                  </a:lnTo>
                  <a:lnTo>
                    <a:pt x="5001046" y="4566"/>
                  </a:lnTo>
                  <a:lnTo>
                    <a:pt x="5053227" y="23873"/>
                  </a:lnTo>
                  <a:lnTo>
                    <a:pt x="5094181" y="64827"/>
                  </a:lnTo>
                  <a:lnTo>
                    <a:pt x="5113488" y="117023"/>
                  </a:lnTo>
                  <a:lnTo>
                    <a:pt x="5117886" y="179131"/>
                  </a:lnTo>
                  <a:lnTo>
                    <a:pt x="5118055" y="221868"/>
                  </a:lnTo>
                  <a:lnTo>
                    <a:pt x="5118055" y="284646"/>
                  </a:lnTo>
                  <a:lnTo>
                    <a:pt x="5117886" y="326815"/>
                  </a:lnTo>
                  <a:lnTo>
                    <a:pt x="5113488" y="388524"/>
                  </a:lnTo>
                  <a:lnTo>
                    <a:pt x="5094181" y="440706"/>
                  </a:lnTo>
                  <a:lnTo>
                    <a:pt x="5053227" y="481659"/>
                  </a:lnTo>
                  <a:lnTo>
                    <a:pt x="5001031" y="500966"/>
                  </a:lnTo>
                  <a:lnTo>
                    <a:pt x="4938922" y="505364"/>
                  </a:lnTo>
                  <a:lnTo>
                    <a:pt x="4896185" y="505533"/>
                  </a:lnTo>
                  <a:lnTo>
                    <a:pt x="220886" y="505533"/>
                  </a:lnTo>
                  <a:lnTo>
                    <a:pt x="178717" y="505364"/>
                  </a:lnTo>
                  <a:lnTo>
                    <a:pt x="117008" y="500966"/>
                  </a:lnTo>
                  <a:lnTo>
                    <a:pt x="64827" y="481659"/>
                  </a:lnTo>
                  <a:lnTo>
                    <a:pt x="23873" y="440706"/>
                  </a:lnTo>
                  <a:lnTo>
                    <a:pt x="4566" y="388509"/>
                  </a:lnTo>
                  <a:lnTo>
                    <a:pt x="169" y="326401"/>
                  </a:lnTo>
                  <a:lnTo>
                    <a:pt x="0" y="283664"/>
                  </a:lnTo>
                  <a:lnTo>
                    <a:pt x="0" y="220886"/>
                  </a:lnTo>
                  <a:lnTo>
                    <a:pt x="169" y="178717"/>
                  </a:lnTo>
                  <a:lnTo>
                    <a:pt x="4566" y="117008"/>
                  </a:lnTo>
                  <a:lnTo>
                    <a:pt x="23873" y="64827"/>
                  </a:lnTo>
                  <a:lnTo>
                    <a:pt x="64827" y="23873"/>
                  </a:lnTo>
                  <a:lnTo>
                    <a:pt x="117023" y="4566"/>
                  </a:lnTo>
                  <a:lnTo>
                    <a:pt x="179131" y="169"/>
                  </a:lnTo>
                  <a:lnTo>
                    <a:pt x="221869" y="0"/>
                  </a:lnTo>
                  <a:lnTo>
                    <a:pt x="220886" y="0"/>
                  </a:lnTo>
                  <a:close/>
                </a:path>
              </a:pathLst>
            </a:custGeom>
            <a:ln w="19300">
              <a:solidFill>
                <a:srgbClr val="86100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013339" y="5981248"/>
            <a:ext cx="295084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b="1" spc="10" dirty="0">
                <a:latin typeface="Arial"/>
                <a:cs typeface="Arial"/>
              </a:rPr>
              <a:t>Compute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graph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for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node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A</a:t>
            </a:r>
            <a:endParaRPr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690062" y="5981248"/>
            <a:ext cx="295910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b="1" spc="10" dirty="0">
                <a:latin typeface="Arial"/>
                <a:cs typeface="Arial"/>
              </a:rPr>
              <a:t>Compute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graph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for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node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B</a:t>
            </a:r>
            <a:endParaRPr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bject 108"/>
              <p:cNvSpPr txBox="1"/>
              <p:nvPr/>
            </p:nvSpPr>
            <p:spPr>
              <a:xfrm>
                <a:off x="6204432" y="3948125"/>
                <a:ext cx="2082800" cy="1484574"/>
              </a:xfrm>
              <a:prstGeom prst="rect">
                <a:avLst/>
              </a:prstGeom>
            </p:spPr>
            <p:txBody>
              <a:bodyPr vert="horz" wrap="square" lIns="0" tIns="89535" rIns="0" bIns="0" rtlCol="0">
                <a:spAutoFit/>
              </a:bodyPr>
              <a:lstStyle/>
              <a:p>
                <a:pPr marL="50800">
                  <a:spcBef>
                    <a:spcPts val="705"/>
                  </a:spcBef>
                </a:pPr>
                <a:r>
                  <a:rPr lang="en-AU" spc="20" dirty="0">
                    <a:solidFill>
                      <a:srgbClr val="861001"/>
                    </a:solidFill>
                    <a:latin typeface="Arial"/>
                    <a:cs typeface="Arial"/>
                  </a:rPr>
                  <a:t>shared</a:t>
                </a:r>
                <a:r>
                  <a:rPr lang="en-AU" spc="-30" dirty="0">
                    <a:solidFill>
                      <a:srgbClr val="861001"/>
                    </a:solidFill>
                    <a:latin typeface="Arial"/>
                    <a:cs typeface="Arial"/>
                  </a:rPr>
                  <a:t> </a:t>
                </a:r>
                <a:r>
                  <a:rPr lang="en-AU" spc="20" dirty="0">
                    <a:solidFill>
                      <a:srgbClr val="861001"/>
                    </a:solidFill>
                    <a:latin typeface="Arial"/>
                    <a:cs typeface="Arial"/>
                  </a:rPr>
                  <a:t>parameters</a:t>
                </a:r>
                <a:endParaRPr lang="en-AU" dirty="0">
                  <a:latin typeface="Arial"/>
                  <a:cs typeface="Arial"/>
                </a:endParaRPr>
              </a:p>
              <a:p>
                <a:pPr marL="260350">
                  <a:spcBef>
                    <a:spcPts val="1030"/>
                  </a:spcBef>
                  <a:tabLst>
                    <a:tab pos="138684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pc="-45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b="0" i="1" spc="-450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AU" sz="3200" b="0" i="1" spc="-450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AU" sz="3450" i="1" spc="-675" baseline="-14492" dirty="0">
                        <a:latin typeface="Cambria Math" panose="02040503050406030204" pitchFamily="18" charset="0"/>
                        <a:cs typeface="Cambria Math"/>
                      </a:rPr>
                      <m:t>	</m:t>
                    </m:r>
                    <m:r>
                      <a:rPr lang="en-AU" sz="3450" b="0" i="1" spc="-675" baseline="-14492" dirty="0" smtClean="0"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</m:oMath>
                </a14:m>
                <a:r>
                  <a:rPr lang="en-AU" sz="3450" baseline="-15700" dirty="0">
                    <a:latin typeface="Cambria Math"/>
                    <a:cs typeface="Cambria Math"/>
                  </a:rPr>
                  <a:t>         </a:t>
                </a:r>
              </a:p>
              <a:p>
                <a:pPr marL="79375">
                  <a:spcBef>
                    <a:spcPts val="1785"/>
                  </a:spcBef>
                </a:pPr>
                <a:r>
                  <a:rPr lang="en-AU" spc="20" dirty="0">
                    <a:solidFill>
                      <a:srgbClr val="861001"/>
                    </a:solidFill>
                    <a:latin typeface="Arial"/>
                    <a:cs typeface="Arial"/>
                  </a:rPr>
                  <a:t>shared</a:t>
                </a:r>
                <a:r>
                  <a:rPr lang="en-AU" spc="-40" dirty="0">
                    <a:solidFill>
                      <a:srgbClr val="861001"/>
                    </a:solidFill>
                    <a:latin typeface="Arial"/>
                    <a:cs typeface="Arial"/>
                  </a:rPr>
                  <a:t> </a:t>
                </a:r>
                <a:r>
                  <a:rPr lang="en-AU" spc="20" dirty="0">
                    <a:solidFill>
                      <a:srgbClr val="861001"/>
                    </a:solidFill>
                    <a:latin typeface="Arial"/>
                    <a:cs typeface="Arial"/>
                  </a:rPr>
                  <a:t>parameters</a:t>
                </a:r>
                <a:endParaRPr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8" name="object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32" y="3948125"/>
                <a:ext cx="2082800" cy="1484574"/>
              </a:xfrm>
              <a:prstGeom prst="rect">
                <a:avLst/>
              </a:prstGeom>
              <a:blipFill>
                <a:blip r:embed="rId33"/>
                <a:stretch>
                  <a:fillRect l="-4692" r="-4106" b="-90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7EB76AC-6208-48C4-82FC-6D1CF94C1AC8}"/>
                  </a:ext>
                </a:extLst>
              </p:cNvPr>
              <p:cNvSpPr txBox="1"/>
              <p:nvPr/>
            </p:nvSpPr>
            <p:spPr>
              <a:xfrm>
                <a:off x="7609332" y="4351054"/>
                <a:ext cx="5660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pc="-45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pc="-450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AU" sz="3200" b="0" i="1" spc="-450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AU" sz="3600" i="1" spc="-675" baseline="-14492" dirty="0">
                          <a:latin typeface="Cambria Math" panose="02040503050406030204" pitchFamily="18" charset="0"/>
                          <a:cs typeface="Cambria Math"/>
                        </a:rPr>
                        <m:t>	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67EB76AC-6208-48C4-82FC-6D1CF94C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32" y="4351054"/>
                <a:ext cx="566062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8122920" cy="5516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99385" y="2478023"/>
            <a:ext cx="2301240" cy="1625600"/>
            <a:chOff x="5575385" y="2478023"/>
            <a:chExt cx="2301240" cy="1625600"/>
          </a:xfrm>
        </p:grpSpPr>
        <p:sp>
          <p:nvSpPr>
            <p:cNvPr id="4" name="object 4"/>
            <p:cNvSpPr/>
            <p:nvPr/>
          </p:nvSpPr>
          <p:spPr>
            <a:xfrm>
              <a:off x="7544270" y="2852927"/>
              <a:ext cx="332105" cy="621030"/>
            </a:xfrm>
            <a:custGeom>
              <a:avLst/>
              <a:gdLst/>
              <a:ahLst/>
              <a:cxnLst/>
              <a:rect l="l" t="t" r="r" b="b"/>
              <a:pathLst>
                <a:path w="332104" h="621029">
                  <a:moveTo>
                    <a:pt x="285287" y="61708"/>
                  </a:moveTo>
                  <a:lnTo>
                    <a:pt x="0" y="609240"/>
                  </a:lnTo>
                  <a:lnTo>
                    <a:pt x="22525" y="620976"/>
                  </a:lnTo>
                  <a:lnTo>
                    <a:pt x="307813" y="73445"/>
                  </a:lnTo>
                  <a:lnTo>
                    <a:pt x="285287" y="61708"/>
                  </a:lnTo>
                  <a:close/>
                </a:path>
                <a:path w="332104" h="621029">
                  <a:moveTo>
                    <a:pt x="330919" y="50445"/>
                  </a:moveTo>
                  <a:lnTo>
                    <a:pt x="291156" y="50445"/>
                  </a:lnTo>
                  <a:lnTo>
                    <a:pt x="313682" y="62181"/>
                  </a:lnTo>
                  <a:lnTo>
                    <a:pt x="307813" y="73445"/>
                  </a:lnTo>
                  <a:lnTo>
                    <a:pt x="330339" y="85182"/>
                  </a:lnTo>
                  <a:lnTo>
                    <a:pt x="330919" y="50445"/>
                  </a:lnTo>
                  <a:close/>
                </a:path>
                <a:path w="332104" h="621029">
                  <a:moveTo>
                    <a:pt x="291156" y="50445"/>
                  </a:moveTo>
                  <a:lnTo>
                    <a:pt x="285287" y="61708"/>
                  </a:lnTo>
                  <a:lnTo>
                    <a:pt x="307813" y="73445"/>
                  </a:lnTo>
                  <a:lnTo>
                    <a:pt x="313682" y="62181"/>
                  </a:lnTo>
                  <a:lnTo>
                    <a:pt x="291156" y="50445"/>
                  </a:lnTo>
                  <a:close/>
                </a:path>
                <a:path w="332104" h="621029">
                  <a:moveTo>
                    <a:pt x="331762" y="0"/>
                  </a:moveTo>
                  <a:lnTo>
                    <a:pt x="262762" y="49971"/>
                  </a:lnTo>
                  <a:lnTo>
                    <a:pt x="285287" y="61708"/>
                  </a:lnTo>
                  <a:lnTo>
                    <a:pt x="291156" y="50445"/>
                  </a:lnTo>
                  <a:lnTo>
                    <a:pt x="330919" y="50445"/>
                  </a:lnTo>
                  <a:lnTo>
                    <a:pt x="331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5385" y="2478023"/>
              <a:ext cx="2073262" cy="1625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32648" y="5166867"/>
            <a:ext cx="8574405" cy="136398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92735">
              <a:spcBef>
                <a:spcPts val="1370"/>
              </a:spcBef>
              <a:tabLst>
                <a:tab pos="4176395" algn="l"/>
              </a:tabLst>
            </a:pPr>
            <a:r>
              <a:rPr sz="2200" spc="-10" dirty="0">
                <a:latin typeface="Calibri"/>
                <a:cs typeface="Calibri"/>
              </a:rPr>
              <a:t>Inductive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embedding	</a:t>
            </a:r>
            <a:r>
              <a:rPr sz="2200" spc="-20" dirty="0">
                <a:latin typeface="Calibri"/>
                <a:cs typeface="Calibri"/>
              </a:rPr>
              <a:t>Generalize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entirely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unseen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graphs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2699"/>
              </a:lnSpc>
              <a:spcBef>
                <a:spcPts val="1200"/>
              </a:spcBef>
            </a:pPr>
            <a:r>
              <a:rPr sz="2200" spc="-5" dirty="0">
                <a:latin typeface="Calibri"/>
                <a:cs typeface="Calibri"/>
              </a:rPr>
              <a:t>E.g., </a:t>
            </a:r>
            <a:r>
              <a:rPr sz="2200" spc="-15" dirty="0">
                <a:latin typeface="Calibri"/>
                <a:cs typeface="Calibri"/>
              </a:rPr>
              <a:t>train </a:t>
            </a:r>
            <a:r>
              <a:rPr sz="2200" spc="-10" dirty="0">
                <a:latin typeface="Calibri"/>
                <a:cs typeface="Calibri"/>
              </a:rPr>
              <a:t>on </a:t>
            </a:r>
            <a:r>
              <a:rPr sz="2200" spc="-20" dirty="0">
                <a:latin typeface="Calibri"/>
                <a:cs typeface="Calibri"/>
              </a:rPr>
              <a:t>protein interaction graph from </a:t>
            </a:r>
            <a:r>
              <a:rPr sz="2200" spc="-15" dirty="0">
                <a:latin typeface="Calibri"/>
                <a:cs typeface="Calibri"/>
              </a:rPr>
              <a:t>model </a:t>
            </a:r>
            <a:r>
              <a:rPr sz="2200" spc="-20" dirty="0">
                <a:latin typeface="Calibri"/>
                <a:cs typeface="Calibri"/>
              </a:rPr>
              <a:t>organism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25" dirty="0">
                <a:latin typeface="Calibri"/>
                <a:cs typeface="Calibri"/>
              </a:rPr>
              <a:t>generate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embeddings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newly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collected</a:t>
            </a:r>
            <a:r>
              <a:rPr sz="2200" spc="-20" dirty="0">
                <a:latin typeface="Calibri"/>
                <a:cs typeface="Calibri"/>
              </a:rPr>
              <a:t> data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about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organism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90" y="1694174"/>
            <a:ext cx="3540760" cy="3357329"/>
          </a:xfrm>
          <a:prstGeom prst="rect">
            <a:avLst/>
          </a:prstGeom>
          <a:ln w="25400">
            <a:solidFill>
              <a:srgbClr val="F0AD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695960">
              <a:lnSpc>
                <a:spcPts val="2755"/>
              </a:lnSpc>
              <a:spcBef>
                <a:spcPts val="2480"/>
              </a:spcBef>
            </a:pPr>
            <a:r>
              <a:rPr sz="2400" b="1" spc="-40" dirty="0">
                <a:latin typeface="Calibri"/>
                <a:cs typeface="Calibri"/>
              </a:rPr>
              <a:t>Train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one</a:t>
            </a:r>
            <a:r>
              <a:rPr sz="2400" b="1" spc="-15" dirty="0">
                <a:latin typeface="Calibri"/>
                <a:cs typeface="Calibri"/>
              </a:rPr>
              <a:t> graph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19279" y="1694173"/>
            <a:ext cx="3540760" cy="3276538"/>
          </a:xfrm>
          <a:prstGeom prst="rect">
            <a:avLst/>
          </a:prstGeom>
          <a:ln w="25400">
            <a:solidFill>
              <a:srgbClr val="F0AD00"/>
            </a:solidFill>
          </a:ln>
        </p:spPr>
        <p:txBody>
          <a:bodyPr vert="horz" wrap="square" lIns="0" tIns="463550" rIns="0" bIns="0" rtlCol="0">
            <a:spAutoFit/>
          </a:bodyPr>
          <a:lstStyle/>
          <a:p>
            <a:pPr marR="353060" algn="r">
              <a:spcBef>
                <a:spcPts val="3650"/>
              </a:spcBef>
            </a:pPr>
            <a:r>
              <a:rPr lang="en-AU" sz="3600" spc="-130" dirty="0">
                <a:latin typeface="Cambria Math"/>
                <a:cs typeface="Cambria Math"/>
              </a:rPr>
              <a:t> </a:t>
            </a:r>
            <a:endParaRPr lang="en-AU" sz="3900" baseline="-16025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47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4700" dirty="0">
              <a:latin typeface="Cambria Math"/>
              <a:cs typeface="Cambria Math"/>
            </a:endParaRPr>
          </a:p>
          <a:p>
            <a:pPr marL="217170">
              <a:lnSpc>
                <a:spcPts val="2805"/>
              </a:lnSpc>
              <a:spcBef>
                <a:spcPts val="3450"/>
              </a:spcBef>
            </a:pPr>
            <a:r>
              <a:rPr sz="2400" b="1" spc="-15" dirty="0">
                <a:latin typeface="Calibri"/>
                <a:cs typeface="Calibri"/>
              </a:rPr>
              <a:t>Generalize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new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0200" y="5486400"/>
            <a:ext cx="402590" cy="152400"/>
          </a:xfrm>
          <a:custGeom>
            <a:avLst/>
            <a:gdLst/>
            <a:ahLst/>
            <a:cxnLst/>
            <a:rect l="l" t="t" r="r" b="b"/>
            <a:pathLst>
              <a:path w="402589" h="152400">
                <a:moveTo>
                  <a:pt x="250115" y="101599"/>
                </a:moveTo>
                <a:lnTo>
                  <a:pt x="250115" y="152399"/>
                </a:lnTo>
                <a:lnTo>
                  <a:pt x="351714" y="101600"/>
                </a:lnTo>
                <a:lnTo>
                  <a:pt x="250115" y="101599"/>
                </a:lnTo>
                <a:close/>
              </a:path>
              <a:path w="402589" h="152400">
                <a:moveTo>
                  <a:pt x="250115" y="50799"/>
                </a:moveTo>
                <a:lnTo>
                  <a:pt x="250115" y="101599"/>
                </a:lnTo>
                <a:lnTo>
                  <a:pt x="275515" y="101600"/>
                </a:lnTo>
                <a:lnTo>
                  <a:pt x="275515" y="50800"/>
                </a:lnTo>
                <a:lnTo>
                  <a:pt x="250115" y="50799"/>
                </a:lnTo>
                <a:close/>
              </a:path>
              <a:path w="402589" h="152400">
                <a:moveTo>
                  <a:pt x="250115" y="0"/>
                </a:moveTo>
                <a:lnTo>
                  <a:pt x="250115" y="50799"/>
                </a:lnTo>
                <a:lnTo>
                  <a:pt x="275515" y="50800"/>
                </a:lnTo>
                <a:lnTo>
                  <a:pt x="275515" y="101600"/>
                </a:lnTo>
                <a:lnTo>
                  <a:pt x="351717" y="101598"/>
                </a:lnTo>
                <a:lnTo>
                  <a:pt x="402515" y="76200"/>
                </a:lnTo>
                <a:lnTo>
                  <a:pt x="250115" y="0"/>
                </a:lnTo>
                <a:close/>
              </a:path>
              <a:path w="402589" h="152400">
                <a:moveTo>
                  <a:pt x="0" y="50798"/>
                </a:moveTo>
                <a:lnTo>
                  <a:pt x="0" y="101598"/>
                </a:lnTo>
                <a:lnTo>
                  <a:pt x="250115" y="101599"/>
                </a:lnTo>
                <a:lnTo>
                  <a:pt x="250115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F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9360" y="1975597"/>
            <a:ext cx="2473369" cy="23464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289830-3E63-4FB0-B61B-3B0FEAF24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901" y="2281867"/>
            <a:ext cx="593155" cy="5392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7970520" cy="5516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04415" y="1674611"/>
            <a:ext cx="2745105" cy="3202940"/>
            <a:chOff x="6280414" y="1674611"/>
            <a:chExt cx="2745105" cy="3202940"/>
          </a:xfrm>
        </p:grpSpPr>
        <p:sp>
          <p:nvSpPr>
            <p:cNvPr id="4" name="object 4"/>
            <p:cNvSpPr/>
            <p:nvPr/>
          </p:nvSpPr>
          <p:spPr>
            <a:xfrm>
              <a:off x="6293114" y="1687311"/>
              <a:ext cx="2719705" cy="3177540"/>
            </a:xfrm>
            <a:custGeom>
              <a:avLst/>
              <a:gdLst/>
              <a:ahLst/>
              <a:cxnLst/>
              <a:rect l="l" t="t" r="r" b="b"/>
              <a:pathLst>
                <a:path w="2719704" h="3177540">
                  <a:moveTo>
                    <a:pt x="0" y="0"/>
                  </a:moveTo>
                  <a:lnTo>
                    <a:pt x="2719085" y="0"/>
                  </a:lnTo>
                  <a:lnTo>
                    <a:pt x="2719085" y="3177297"/>
                  </a:lnTo>
                  <a:lnTo>
                    <a:pt x="0" y="31772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0A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06" y="2011678"/>
              <a:ext cx="76069" cy="2080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45653" y="1699504"/>
            <a:ext cx="2628265" cy="3234219"/>
          </a:xfrm>
          <a:prstGeom prst="rect">
            <a:avLst/>
          </a:prstGeom>
          <a:ln w="25400">
            <a:solidFill>
              <a:srgbClr val="F0AD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218440">
              <a:spcBef>
                <a:spcPts val="1689"/>
              </a:spcBef>
            </a:pPr>
            <a:r>
              <a:rPr sz="2100" b="1" spc="-25" dirty="0">
                <a:latin typeface="Calibri"/>
                <a:cs typeface="Calibri"/>
              </a:rPr>
              <a:t>Train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with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spc="10" dirty="0">
                <a:latin typeface="Calibri"/>
                <a:cs typeface="Calibri"/>
              </a:rPr>
              <a:t>snapshot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1909" y="1675120"/>
            <a:ext cx="2628265" cy="3259867"/>
          </a:xfrm>
          <a:prstGeom prst="rect">
            <a:avLst/>
          </a:prstGeom>
          <a:ln w="25400">
            <a:solidFill>
              <a:srgbClr val="F0AD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294005">
              <a:spcBef>
                <a:spcPts val="1880"/>
              </a:spcBef>
            </a:pPr>
            <a:r>
              <a:rPr sz="2100" b="1" spc="5" dirty="0">
                <a:latin typeface="Calibri"/>
                <a:cs typeface="Calibri"/>
              </a:rPr>
              <a:t>New</a:t>
            </a:r>
            <a:r>
              <a:rPr sz="2100" b="1" spc="15" dirty="0">
                <a:latin typeface="Calibri"/>
                <a:cs typeface="Calibri"/>
              </a:rPr>
              <a:t> node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arrives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92520" y="4155441"/>
            <a:ext cx="239966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47040" marR="5080" indent="-434975">
              <a:lnSpc>
                <a:spcPct val="102899"/>
              </a:lnSpc>
              <a:spcBef>
                <a:spcPts val="25"/>
              </a:spcBef>
            </a:pPr>
            <a:r>
              <a:rPr sz="2100" b="1" dirty="0">
                <a:latin typeface="Calibri"/>
                <a:cs typeface="Calibri"/>
              </a:rPr>
              <a:t>Generate </a:t>
            </a:r>
            <a:r>
              <a:rPr sz="2100" b="1" spc="15" dirty="0">
                <a:latin typeface="Calibri"/>
                <a:cs typeface="Calibri"/>
              </a:rPr>
              <a:t>embedding </a:t>
            </a:r>
            <a:r>
              <a:rPr sz="2100" b="1" spc="-46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for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spc="5" dirty="0">
                <a:latin typeface="Calibri"/>
                <a:cs typeface="Calibri"/>
              </a:rPr>
              <a:t>new</a:t>
            </a:r>
            <a:r>
              <a:rPr sz="2100" b="1" spc="25" dirty="0">
                <a:latin typeface="Calibri"/>
                <a:cs typeface="Calibri"/>
              </a:rPr>
              <a:t> </a:t>
            </a:r>
            <a:r>
              <a:rPr sz="2100" b="1" spc="15" dirty="0">
                <a:latin typeface="Calibri"/>
                <a:cs typeface="Calibri"/>
              </a:rPr>
              <a:t>node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056" y="2301613"/>
            <a:ext cx="1817839" cy="19107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6267" y="2259342"/>
            <a:ext cx="1873262" cy="18920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38651" y="2160828"/>
            <a:ext cx="1970798" cy="199054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13357" y="5091176"/>
            <a:ext cx="6915784" cy="14033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2105" marR="5080" indent="-320040">
              <a:lnSpc>
                <a:spcPts val="2620"/>
              </a:lnSpc>
              <a:spcBef>
                <a:spcPts val="700"/>
              </a:spcBef>
              <a:buClr>
                <a:srgbClr val="F0AD00"/>
              </a:buClr>
              <a:buSzPct val="8148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700" spc="-20" dirty="0">
                <a:latin typeface="Calibri"/>
                <a:cs typeface="Calibri"/>
              </a:rPr>
              <a:t>Many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application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settings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constantly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encounter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previously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unseen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nodes:</a:t>
            </a:r>
            <a:endParaRPr sz="2700">
              <a:latin typeface="Calibri"/>
              <a:cs typeface="Calibri"/>
            </a:endParaRPr>
          </a:p>
          <a:p>
            <a:pPr marL="890905" lvl="1" indent="-229235">
              <a:lnSpc>
                <a:spcPts val="2050"/>
              </a:lnSpc>
              <a:spcBef>
                <a:spcPts val="6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000" dirty="0">
                <a:latin typeface="Calibri"/>
                <a:cs typeface="Calibri"/>
              </a:rPr>
              <a:t>E.g.,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Reddit,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YouTube,</a:t>
            </a:r>
            <a:r>
              <a:rPr sz="2000" spc="-5" dirty="0">
                <a:latin typeface="Calibri"/>
                <a:cs typeface="Calibri"/>
              </a:rPr>
              <a:t> Google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Scholar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ts val="2890"/>
              </a:lnSpc>
              <a:buClr>
                <a:srgbClr val="F0AD00"/>
              </a:buClr>
              <a:buSzPct val="81481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700" spc="-10" dirty="0">
                <a:latin typeface="Calibri"/>
                <a:cs typeface="Calibri"/>
              </a:rPr>
              <a:t>Need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to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generate</a:t>
            </a:r>
            <a:r>
              <a:rPr sz="2700" spc="-10" dirty="0">
                <a:latin typeface="Calibri"/>
                <a:cs typeface="Calibri"/>
              </a:rPr>
              <a:t> new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embeddings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“on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20" dirty="0">
                <a:latin typeface="Calibri"/>
                <a:cs typeface="Calibri"/>
              </a:rPr>
              <a:t>fly”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60711C-30C2-4958-AAA9-9706B715EC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695"/>
          <a:stretch/>
        </p:blipFill>
        <p:spPr>
          <a:xfrm>
            <a:off x="9859018" y="1729540"/>
            <a:ext cx="441436" cy="2821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7423" y="285456"/>
            <a:ext cx="2383536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26908" y="1446919"/>
            <a:ext cx="9241092" cy="301428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82105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20" dirty="0">
                <a:latin typeface="Calibri"/>
                <a:cs typeface="Calibri"/>
              </a:rPr>
              <a:t>Generate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embeddings</a:t>
            </a:r>
            <a:r>
              <a:rPr sz="3200" spc="-10">
                <a:latin typeface="Calibri"/>
                <a:cs typeface="Calibri"/>
              </a:rPr>
              <a:t> by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aggregating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neighborhood</a:t>
            </a:r>
            <a:r>
              <a:rPr sz="3200" spc="-3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information</a:t>
            </a:r>
            <a:endParaRPr lang="en-US" sz="3200" spc="-10" dirty="0">
              <a:latin typeface="Calibri"/>
              <a:cs typeface="Calibri"/>
            </a:endParaRPr>
          </a:p>
          <a:p>
            <a:pPr marL="332740" marR="82105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spc="-55">
                <a:latin typeface="Calibri"/>
                <a:cs typeface="Calibri"/>
              </a:rPr>
              <a:t>We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lang="en-US" sz="2800" spc="-10">
                <a:latin typeface="Calibri"/>
                <a:cs typeface="Calibri"/>
              </a:rPr>
              <a:t>see </a:t>
            </a:r>
            <a:r>
              <a:rPr sz="2800">
                <a:latin typeface="Calibri"/>
                <a:cs typeface="Calibri"/>
              </a:rPr>
              <a:t>a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basic </a:t>
            </a:r>
            <a:r>
              <a:rPr sz="2800" b="1" spc="-10" dirty="0">
                <a:latin typeface="Calibri"/>
                <a:cs typeface="Calibri"/>
              </a:rPr>
              <a:t>variant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>
                <a:latin typeface="Calibri"/>
                <a:cs typeface="Calibri"/>
              </a:rPr>
              <a:t>this</a:t>
            </a:r>
            <a:r>
              <a:rPr sz="2800" b="1" spc="-10">
                <a:latin typeface="Calibri"/>
                <a:cs typeface="Calibri"/>
              </a:rPr>
              <a:t> </a:t>
            </a:r>
            <a:r>
              <a:rPr sz="2800" b="1">
                <a:latin typeface="Calibri"/>
                <a:cs typeface="Calibri"/>
              </a:rPr>
              <a:t>idea</a:t>
            </a:r>
            <a:endParaRPr lang="en-US" sz="2800" b="1" dirty="0">
              <a:latin typeface="Calibri"/>
              <a:cs typeface="Calibri"/>
            </a:endParaRPr>
          </a:p>
          <a:p>
            <a:pPr marL="332740" marR="821055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2800" spc="-30">
                <a:latin typeface="Calibri"/>
                <a:cs typeface="Calibri"/>
              </a:rPr>
              <a:t>Key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distinctions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aggregate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across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 dirty="0">
              <a:latin typeface="Calibri"/>
              <a:cs typeface="Calibri"/>
            </a:endParaRPr>
          </a:p>
          <a:p>
            <a:pPr lvl="1">
              <a:spcBef>
                <a:spcPts val="55"/>
              </a:spcBef>
              <a:buClr>
                <a:srgbClr val="60B5CC"/>
              </a:buClr>
              <a:buFont typeface="Wingdings"/>
              <a:buChar char=""/>
            </a:pPr>
            <a:endParaRPr sz="2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7" y="371856"/>
            <a:ext cx="7031735" cy="5273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0"/>
            <a:ext cx="8172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spcBef>
                <a:spcPts val="10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Encoder: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maps </a:t>
            </a:r>
            <a:r>
              <a:rPr sz="3200" spc="-5" dirty="0">
                <a:latin typeface="Calibri"/>
                <a:cs typeface="Calibri"/>
              </a:rPr>
              <a:t>each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low-dimensional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2149" y="1830324"/>
            <a:ext cx="1068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5" dirty="0">
                <a:latin typeface="Calibri"/>
                <a:cs typeface="Calibri"/>
              </a:rPr>
              <a:t>ec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2780" y="5792216"/>
            <a:ext cx="3920490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054100" marR="5080" indent="-1042035">
              <a:lnSpc>
                <a:spcPts val="3190"/>
              </a:lnSpc>
              <a:spcBef>
                <a:spcPts val="245"/>
              </a:spcBef>
            </a:pPr>
            <a:r>
              <a:rPr sz="2700" spc="15" dirty="0">
                <a:solidFill>
                  <a:srgbClr val="5A6378"/>
                </a:solidFill>
                <a:latin typeface="Arial"/>
                <a:cs typeface="Arial"/>
              </a:rPr>
              <a:t>dot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5A6378"/>
                </a:solidFill>
                <a:latin typeface="Arial"/>
                <a:cs typeface="Arial"/>
              </a:rPr>
              <a:t>product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between 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node </a:t>
            </a:r>
            <a:r>
              <a:rPr sz="2700" spc="-7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embeddings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5492" y="5560301"/>
            <a:ext cx="802640" cy="256540"/>
          </a:xfrm>
          <a:custGeom>
            <a:avLst/>
            <a:gdLst/>
            <a:ahLst/>
            <a:cxnLst/>
            <a:rect l="l" t="t" r="r" b="b"/>
            <a:pathLst>
              <a:path w="802639" h="256539">
                <a:moveTo>
                  <a:pt x="539648" y="252209"/>
                </a:moveTo>
                <a:lnTo>
                  <a:pt x="538962" y="250317"/>
                </a:lnTo>
                <a:lnTo>
                  <a:pt x="70396" y="31648"/>
                </a:lnTo>
                <a:lnTo>
                  <a:pt x="73253" y="25539"/>
                </a:lnTo>
                <a:lnTo>
                  <a:pt x="85166" y="0"/>
                </a:lnTo>
                <a:lnTo>
                  <a:pt x="0" y="2298"/>
                </a:lnTo>
                <a:lnTo>
                  <a:pt x="52946" y="69049"/>
                </a:lnTo>
                <a:lnTo>
                  <a:pt x="67716" y="37401"/>
                </a:lnTo>
                <a:lnTo>
                  <a:pt x="536282" y="256070"/>
                </a:lnTo>
                <a:lnTo>
                  <a:pt x="538175" y="255384"/>
                </a:lnTo>
                <a:lnTo>
                  <a:pt x="539648" y="252209"/>
                </a:lnTo>
                <a:close/>
              </a:path>
              <a:path w="802639" h="256539">
                <a:moveTo>
                  <a:pt x="802297" y="253377"/>
                </a:moveTo>
                <a:lnTo>
                  <a:pt x="802246" y="251371"/>
                </a:lnTo>
                <a:lnTo>
                  <a:pt x="593407" y="52552"/>
                </a:lnTo>
                <a:lnTo>
                  <a:pt x="602894" y="42583"/>
                </a:lnTo>
                <a:lnTo>
                  <a:pt x="617499" y="27254"/>
                </a:lnTo>
                <a:lnTo>
                  <a:pt x="536028" y="2311"/>
                </a:lnTo>
                <a:lnTo>
                  <a:pt x="564946" y="82435"/>
                </a:lnTo>
                <a:lnTo>
                  <a:pt x="589038" y="57150"/>
                </a:lnTo>
                <a:lnTo>
                  <a:pt x="797877" y="255968"/>
                </a:lnTo>
                <a:lnTo>
                  <a:pt x="799884" y="255917"/>
                </a:lnTo>
                <a:lnTo>
                  <a:pt x="802297" y="253377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7101" y="5652656"/>
            <a:ext cx="311785" cy="163830"/>
          </a:xfrm>
          <a:custGeom>
            <a:avLst/>
            <a:gdLst/>
            <a:ahLst/>
            <a:cxnLst/>
            <a:rect l="l" t="t" r="r" b="b"/>
            <a:pathLst>
              <a:path w="311785" h="163829">
                <a:moveTo>
                  <a:pt x="242435" y="32337"/>
                </a:moveTo>
                <a:lnTo>
                  <a:pt x="605" y="158087"/>
                </a:lnTo>
                <a:lnTo>
                  <a:pt x="0" y="160005"/>
                </a:lnTo>
                <a:lnTo>
                  <a:pt x="1617" y="163116"/>
                </a:lnTo>
                <a:lnTo>
                  <a:pt x="3535" y="163721"/>
                </a:lnTo>
                <a:lnTo>
                  <a:pt x="245365" y="37971"/>
                </a:lnTo>
                <a:lnTo>
                  <a:pt x="242435" y="32337"/>
                </a:lnTo>
                <a:close/>
              </a:path>
              <a:path w="311785" h="163829">
                <a:moveTo>
                  <a:pt x="292882" y="25669"/>
                </a:moveTo>
                <a:lnTo>
                  <a:pt x="255258" y="25669"/>
                </a:lnTo>
                <a:lnTo>
                  <a:pt x="257176" y="26275"/>
                </a:lnTo>
                <a:lnTo>
                  <a:pt x="258794" y="29386"/>
                </a:lnTo>
                <a:lnTo>
                  <a:pt x="258188" y="31303"/>
                </a:lnTo>
                <a:lnTo>
                  <a:pt x="245365" y="37971"/>
                </a:lnTo>
                <a:lnTo>
                  <a:pt x="261477" y="68957"/>
                </a:lnTo>
                <a:lnTo>
                  <a:pt x="292882" y="25669"/>
                </a:lnTo>
                <a:close/>
              </a:path>
              <a:path w="311785" h="163829">
                <a:moveTo>
                  <a:pt x="255258" y="25669"/>
                </a:moveTo>
                <a:lnTo>
                  <a:pt x="242435" y="32337"/>
                </a:lnTo>
                <a:lnTo>
                  <a:pt x="245365" y="37971"/>
                </a:lnTo>
                <a:lnTo>
                  <a:pt x="258188" y="31303"/>
                </a:lnTo>
                <a:lnTo>
                  <a:pt x="258794" y="29386"/>
                </a:lnTo>
                <a:lnTo>
                  <a:pt x="257176" y="26275"/>
                </a:lnTo>
                <a:lnTo>
                  <a:pt x="255258" y="25669"/>
                </a:lnTo>
                <a:close/>
              </a:path>
              <a:path w="311785" h="163829">
                <a:moveTo>
                  <a:pt x="311505" y="0"/>
                </a:moveTo>
                <a:lnTo>
                  <a:pt x="226322" y="1351"/>
                </a:lnTo>
                <a:lnTo>
                  <a:pt x="242435" y="32337"/>
                </a:lnTo>
                <a:lnTo>
                  <a:pt x="255258" y="25669"/>
                </a:lnTo>
                <a:lnTo>
                  <a:pt x="292882" y="25669"/>
                </a:lnTo>
                <a:lnTo>
                  <a:pt x="311505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03469" y="5079492"/>
            <a:ext cx="1649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3200" b="1" spc="-5" dirty="0">
                <a:solidFill>
                  <a:srgbClr val="C00000"/>
                </a:solidFill>
                <a:latin typeface="Arial"/>
                <a:cs typeface="Arial"/>
              </a:rPr>
              <a:t>ecode</a:t>
            </a: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98045" y="2484989"/>
            <a:ext cx="374015" cy="282575"/>
          </a:xfrm>
          <a:custGeom>
            <a:avLst/>
            <a:gdLst/>
            <a:ahLst/>
            <a:cxnLst/>
            <a:rect l="l" t="t" r="r" b="b"/>
            <a:pathLst>
              <a:path w="374014" h="282575">
                <a:moveTo>
                  <a:pt x="283429" y="0"/>
                </a:moveTo>
                <a:lnTo>
                  <a:pt x="279411" y="11460"/>
                </a:lnTo>
                <a:lnTo>
                  <a:pt x="295754" y="18552"/>
                </a:lnTo>
                <a:lnTo>
                  <a:pt x="309809" y="28370"/>
                </a:lnTo>
                <a:lnTo>
                  <a:pt x="338347" y="73878"/>
                </a:lnTo>
                <a:lnTo>
                  <a:pt x="346681" y="115662"/>
                </a:lnTo>
                <a:lnTo>
                  <a:pt x="347723" y="139749"/>
                </a:lnTo>
                <a:lnTo>
                  <a:pt x="346677" y="164650"/>
                </a:lnTo>
                <a:lnTo>
                  <a:pt x="338306" y="207587"/>
                </a:lnTo>
                <a:lnTo>
                  <a:pt x="309827" y="253826"/>
                </a:lnTo>
                <a:lnTo>
                  <a:pt x="279858" y="270866"/>
                </a:lnTo>
                <a:lnTo>
                  <a:pt x="283429" y="282327"/>
                </a:lnTo>
                <a:lnTo>
                  <a:pt x="321939" y="264263"/>
                </a:lnTo>
                <a:lnTo>
                  <a:pt x="350253" y="232990"/>
                </a:lnTo>
                <a:lnTo>
                  <a:pt x="367666" y="191113"/>
                </a:lnTo>
                <a:lnTo>
                  <a:pt x="373471" y="141237"/>
                </a:lnTo>
                <a:lnTo>
                  <a:pt x="372015" y="115355"/>
                </a:lnTo>
                <a:lnTo>
                  <a:pt x="360369" y="69479"/>
                </a:lnTo>
                <a:lnTo>
                  <a:pt x="337273" y="32133"/>
                </a:lnTo>
                <a:lnTo>
                  <a:pt x="303898" y="7390"/>
                </a:lnTo>
                <a:lnTo>
                  <a:pt x="283429" y="0"/>
                </a:lnTo>
                <a:close/>
              </a:path>
              <a:path w="374014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04518" y="239522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78230" algn="l"/>
              </a:tabLst>
            </a:pPr>
            <a:r>
              <a:rPr sz="2400" spc="-10" dirty="0">
                <a:latin typeface="Cambria Math"/>
                <a:cs typeface="Cambria Math"/>
              </a:rPr>
              <a:t>E</a:t>
            </a:r>
            <a:r>
              <a:rPr sz="2400" dirty="0">
                <a:latin typeface="Cambria Math"/>
                <a:cs typeface="Cambria Math"/>
              </a:rPr>
              <a:t>NC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𝑣	=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5507421" y="2375369"/>
                <a:ext cx="452120" cy="438645"/>
              </a:xfrm>
              <a:prstGeom prst="rect">
                <a:avLst/>
              </a:prstGeom>
            </p:spPr>
            <p:txBody>
              <a:bodyPr vert="horz" wrap="square" lIns="0" tIns="32384" rIns="0" bIns="0" rtlCol="0">
                <a:spAutoFit/>
              </a:bodyPr>
              <a:lstStyle/>
              <a:p>
                <a:pPr marL="86995">
                  <a:spcBef>
                    <a:spcPts val="254"/>
                  </a:spcBef>
                </a:pPr>
                <a:r>
                  <a:rPr sz="2400" spc="250" dirty="0">
                    <a:latin typeface="Cambria Math"/>
                    <a:cs typeface="Cambria Math"/>
                  </a:rPr>
                  <a:t>𝐳</a:t>
                </a:r>
                <a14:m>
                  <m:oMath xmlns:m="http://schemas.openxmlformats.org/officeDocument/2006/math">
                    <m:r>
                      <a:rPr lang="en-US" altLang="zh-CN" sz="2700" i="1" spc="375" baseline="-15432" dirty="0" smtClean="0">
                        <a:latin typeface="Cambria Math" panose="02040503050406030204" pitchFamily="18" charset="0"/>
                        <a:cs typeface="Cambria Math"/>
                      </a:rPr>
                      <m:t>𝑣</m:t>
                    </m:r>
                  </m:oMath>
                </a14:m>
                <a:endParaRPr sz="2700" baseline="-15432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21" y="2375369"/>
                <a:ext cx="452120" cy="438645"/>
              </a:xfrm>
              <a:prstGeom prst="rect">
                <a:avLst/>
              </a:prstGeom>
              <a:blipFill>
                <a:blip r:embed="rId4"/>
                <a:stretch>
                  <a:fillRect l="-21333" t="-972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5041243" y="5153772"/>
            <a:ext cx="894715" cy="376555"/>
          </a:xfrm>
          <a:custGeom>
            <a:avLst/>
            <a:gdLst/>
            <a:ahLst/>
            <a:cxnLst/>
            <a:rect l="l" t="t" r="r" b="b"/>
            <a:pathLst>
              <a:path w="894714" h="376554">
                <a:moveTo>
                  <a:pt x="774040" y="0"/>
                </a:moveTo>
                <a:lnTo>
                  <a:pt x="768682" y="15279"/>
                </a:lnTo>
                <a:lnTo>
                  <a:pt x="790473" y="24736"/>
                </a:lnTo>
                <a:lnTo>
                  <a:pt x="809213" y="37826"/>
                </a:lnTo>
                <a:lnTo>
                  <a:pt x="837540" y="74909"/>
                </a:lnTo>
                <a:lnTo>
                  <a:pt x="854209" y="124941"/>
                </a:lnTo>
                <a:lnTo>
                  <a:pt x="859765" y="186333"/>
                </a:lnTo>
                <a:lnTo>
                  <a:pt x="858370" y="219533"/>
                </a:lnTo>
                <a:lnTo>
                  <a:pt x="847208" y="276783"/>
                </a:lnTo>
                <a:lnTo>
                  <a:pt x="824809" y="321493"/>
                </a:lnTo>
                <a:lnTo>
                  <a:pt x="790727" y="351655"/>
                </a:lnTo>
                <a:lnTo>
                  <a:pt x="769278" y="361156"/>
                </a:lnTo>
                <a:lnTo>
                  <a:pt x="774040" y="376435"/>
                </a:lnTo>
                <a:lnTo>
                  <a:pt x="825386" y="352350"/>
                </a:lnTo>
                <a:lnTo>
                  <a:pt x="863138" y="310653"/>
                </a:lnTo>
                <a:lnTo>
                  <a:pt x="886356" y="254818"/>
                </a:lnTo>
                <a:lnTo>
                  <a:pt x="894095" y="188316"/>
                </a:lnTo>
                <a:lnTo>
                  <a:pt x="892154" y="153807"/>
                </a:lnTo>
                <a:lnTo>
                  <a:pt x="876626" y="92639"/>
                </a:lnTo>
                <a:lnTo>
                  <a:pt x="845831" y="42844"/>
                </a:lnTo>
                <a:lnTo>
                  <a:pt x="801331" y="9853"/>
                </a:lnTo>
                <a:lnTo>
                  <a:pt x="774040" y="0"/>
                </a:lnTo>
                <a:close/>
              </a:path>
              <a:path w="894714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03125" y="4849011"/>
            <a:ext cx="4000500" cy="1685289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530350">
              <a:spcBef>
                <a:spcPts val="1600"/>
              </a:spcBef>
              <a:tabLst>
                <a:tab pos="3370579" algn="l"/>
              </a:tabLst>
            </a:pPr>
            <a:r>
              <a:rPr sz="3200" dirty="0">
                <a:latin typeface="Cambria Math"/>
                <a:cs typeface="Cambria Math"/>
              </a:rPr>
              <a:t>s</a:t>
            </a:r>
            <a:r>
              <a:rPr sz="3200" spc="-5" dirty="0">
                <a:latin typeface="Cambria Math"/>
                <a:cs typeface="Cambria Math"/>
              </a:rPr>
              <a:t>imi</a:t>
            </a:r>
            <a:r>
              <a:rPr sz="3200" spc="5" dirty="0">
                <a:latin typeface="Cambria Math"/>
                <a:cs typeface="Cambria Math"/>
              </a:rPr>
              <a:t>l</a:t>
            </a:r>
            <a:r>
              <a:rPr sz="3200" dirty="0">
                <a:latin typeface="Cambria Math"/>
                <a:cs typeface="Cambria Math"/>
              </a:rPr>
              <a:t>ar</a:t>
            </a:r>
            <a:r>
              <a:rPr sz="3200" spc="-5" dirty="0">
                <a:latin typeface="Cambria Math"/>
                <a:cs typeface="Cambria Math"/>
              </a:rPr>
              <a:t>i</a:t>
            </a:r>
            <a:r>
              <a:rPr sz="3200" dirty="0">
                <a:latin typeface="Cambria Math"/>
                <a:cs typeface="Cambria Math"/>
              </a:rPr>
              <a:t>ty	</a:t>
            </a:r>
            <a:r>
              <a:rPr sz="3200" spc="80" dirty="0">
                <a:latin typeface="Cambria Math"/>
                <a:cs typeface="Cambria Math"/>
              </a:rPr>
              <a:t>𝑢</a:t>
            </a:r>
            <a:r>
              <a:rPr sz="3200" dirty="0">
                <a:latin typeface="Cambria Math"/>
                <a:cs typeface="Cambria Math"/>
              </a:rPr>
              <a:t>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𝑣</a:t>
            </a:r>
            <a:endParaRPr sz="3200">
              <a:latin typeface="Cambria Math"/>
              <a:cs typeface="Cambria Math"/>
            </a:endParaRPr>
          </a:p>
          <a:p>
            <a:pPr marL="198120" marR="759460" indent="-186055">
              <a:lnSpc>
                <a:spcPts val="3220"/>
              </a:lnSpc>
              <a:spcBef>
                <a:spcPts val="1385"/>
              </a:spcBef>
            </a:pPr>
            <a:r>
              <a:rPr sz="2700" spc="-90" dirty="0">
                <a:solidFill>
                  <a:srgbClr val="5A6378"/>
                </a:solidFill>
                <a:latin typeface="Arial"/>
                <a:cs typeface="Arial"/>
              </a:rPr>
              <a:t>Similarity</a:t>
            </a:r>
            <a:r>
              <a:rPr sz="2700" spc="-35" dirty="0">
                <a:solidFill>
                  <a:srgbClr val="5A6378"/>
                </a:solidFill>
                <a:latin typeface="Arial"/>
                <a:cs typeface="Arial"/>
              </a:rPr>
              <a:t> of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5A6378"/>
                </a:solidFill>
                <a:latin typeface="Cambria Math"/>
                <a:cs typeface="Cambria Math"/>
              </a:rPr>
              <a:t>𝑢</a:t>
            </a:r>
            <a:r>
              <a:rPr sz="2700" spc="175" dirty="0">
                <a:solidFill>
                  <a:srgbClr val="5A6378"/>
                </a:solidFill>
                <a:latin typeface="Cambria Math"/>
                <a:cs typeface="Cambria Math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and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5A6378"/>
                </a:solidFill>
                <a:latin typeface="Cambria Math"/>
                <a:cs typeface="Cambria Math"/>
              </a:rPr>
              <a:t>𝑣</a:t>
            </a:r>
            <a:r>
              <a:rPr sz="2700" spc="190" dirty="0">
                <a:solidFill>
                  <a:srgbClr val="5A6378"/>
                </a:solidFill>
                <a:latin typeface="Cambria Math"/>
                <a:cs typeface="Cambria Math"/>
              </a:rPr>
              <a:t> </a:t>
            </a:r>
            <a:r>
              <a:rPr sz="2700" spc="-95" dirty="0">
                <a:solidFill>
                  <a:srgbClr val="5A6378"/>
                </a:solidFill>
                <a:latin typeface="Arial"/>
                <a:cs typeface="Arial"/>
              </a:rPr>
              <a:t>in </a:t>
            </a:r>
            <a:r>
              <a:rPr sz="2700" spc="-73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the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80" dirty="0">
                <a:solidFill>
                  <a:srgbClr val="5A6378"/>
                </a:solidFill>
                <a:latin typeface="Arial"/>
                <a:cs typeface="Arial"/>
              </a:rPr>
              <a:t>original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network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9719" y="2857556"/>
            <a:ext cx="137721" cy="19868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039351" y="2480186"/>
            <a:ext cx="467359" cy="133350"/>
          </a:xfrm>
          <a:custGeom>
            <a:avLst/>
            <a:gdLst/>
            <a:ahLst/>
            <a:cxnLst/>
            <a:rect l="l" t="t" r="r" b="b"/>
            <a:pathLst>
              <a:path w="467360" h="133350">
                <a:moveTo>
                  <a:pt x="65366" y="58587"/>
                </a:moveTo>
                <a:lnTo>
                  <a:pt x="0" y="113223"/>
                </a:lnTo>
                <a:lnTo>
                  <a:pt x="82929" y="132735"/>
                </a:lnTo>
                <a:lnTo>
                  <a:pt x="75669" y="102082"/>
                </a:lnTo>
                <a:lnTo>
                  <a:pt x="60815" y="102082"/>
                </a:lnTo>
                <a:lnTo>
                  <a:pt x="59104" y="101025"/>
                </a:lnTo>
                <a:lnTo>
                  <a:pt x="58296" y="97613"/>
                </a:lnTo>
                <a:lnTo>
                  <a:pt x="59352" y="95902"/>
                </a:lnTo>
                <a:lnTo>
                  <a:pt x="73416" y="92571"/>
                </a:lnTo>
                <a:lnTo>
                  <a:pt x="65366" y="58587"/>
                </a:lnTo>
                <a:close/>
              </a:path>
              <a:path w="467360" h="133350">
                <a:moveTo>
                  <a:pt x="73416" y="92571"/>
                </a:moveTo>
                <a:lnTo>
                  <a:pt x="59352" y="95902"/>
                </a:lnTo>
                <a:lnTo>
                  <a:pt x="58296" y="97613"/>
                </a:lnTo>
                <a:lnTo>
                  <a:pt x="59104" y="101025"/>
                </a:lnTo>
                <a:lnTo>
                  <a:pt x="60815" y="102082"/>
                </a:lnTo>
                <a:lnTo>
                  <a:pt x="74880" y="98751"/>
                </a:lnTo>
                <a:lnTo>
                  <a:pt x="73416" y="92571"/>
                </a:lnTo>
                <a:close/>
              </a:path>
              <a:path w="467360" h="133350">
                <a:moveTo>
                  <a:pt x="74880" y="98751"/>
                </a:moveTo>
                <a:lnTo>
                  <a:pt x="60815" y="102082"/>
                </a:lnTo>
                <a:lnTo>
                  <a:pt x="75669" y="102082"/>
                </a:lnTo>
                <a:lnTo>
                  <a:pt x="74880" y="98751"/>
                </a:lnTo>
                <a:close/>
              </a:path>
              <a:path w="467360" h="133350">
                <a:moveTo>
                  <a:pt x="464270" y="0"/>
                </a:moveTo>
                <a:lnTo>
                  <a:pt x="73416" y="92571"/>
                </a:lnTo>
                <a:lnTo>
                  <a:pt x="74880" y="98751"/>
                </a:lnTo>
                <a:lnTo>
                  <a:pt x="465733" y="6179"/>
                </a:lnTo>
                <a:lnTo>
                  <a:pt x="466789" y="4469"/>
                </a:lnTo>
                <a:lnTo>
                  <a:pt x="465980" y="1056"/>
                </a:lnTo>
                <a:lnTo>
                  <a:pt x="464270" y="0"/>
                </a:lnTo>
                <a:close/>
              </a:path>
            </a:pathLst>
          </a:custGeom>
          <a:solidFill>
            <a:srgbClr val="F0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2109" y="2746169"/>
            <a:ext cx="6943725" cy="22917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040765">
              <a:spcBef>
                <a:spcPts val="1500"/>
              </a:spcBef>
            </a:pP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node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85" dirty="0">
                <a:solidFill>
                  <a:srgbClr val="5A6378"/>
                </a:solidFill>
                <a:latin typeface="Arial"/>
                <a:cs typeface="Arial"/>
              </a:rPr>
              <a:t>in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the</a:t>
            </a:r>
            <a:r>
              <a:rPr sz="2700" spc="-40" dirty="0">
                <a:solidFill>
                  <a:srgbClr val="5A6378"/>
                </a:solidFill>
                <a:latin typeface="Arial"/>
                <a:cs typeface="Arial"/>
              </a:rPr>
              <a:t> input</a:t>
            </a:r>
            <a:r>
              <a:rPr sz="2700" spc="-30" dirty="0">
                <a:solidFill>
                  <a:srgbClr val="5A6378"/>
                </a:solidFill>
                <a:latin typeface="Arial"/>
                <a:cs typeface="Arial"/>
              </a:rPr>
              <a:t> </a:t>
            </a:r>
            <a:r>
              <a:rPr sz="2700" spc="-50" dirty="0">
                <a:solidFill>
                  <a:srgbClr val="5A6378"/>
                </a:solidFill>
                <a:latin typeface="Arial"/>
                <a:cs typeface="Arial"/>
              </a:rPr>
              <a:t>graph</a:t>
            </a:r>
            <a:endParaRPr sz="2700" dirty="0">
              <a:latin typeface="Arial"/>
              <a:cs typeface="Arial"/>
            </a:endParaRPr>
          </a:p>
          <a:p>
            <a:pPr marL="332740" marR="5080" indent="-320040">
              <a:lnSpc>
                <a:spcPct val="100299"/>
              </a:lnSpc>
              <a:spcBef>
                <a:spcPts val="165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Similarity</a:t>
            </a:r>
            <a:r>
              <a:rPr sz="3200" b="1" spc="-10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6BB76D"/>
                </a:solidFill>
                <a:latin typeface="Calibri"/>
                <a:cs typeface="Calibri"/>
              </a:rPr>
              <a:t>function:</a:t>
            </a:r>
            <a:r>
              <a:rPr sz="3200" b="1" spc="5" dirty="0">
                <a:solidFill>
                  <a:srgbClr val="6BB76D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specifies how</a:t>
            </a:r>
            <a:r>
              <a:rPr sz="3200" dirty="0">
                <a:latin typeface="Calibri"/>
                <a:cs typeface="Calibri"/>
              </a:rPr>
              <a:t> 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relationships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vector</a:t>
            </a:r>
            <a:r>
              <a:rPr sz="3200" spc="-5" dirty="0">
                <a:latin typeface="Calibri"/>
                <a:cs typeface="Calibri"/>
              </a:rPr>
              <a:t> space </a:t>
            </a:r>
            <a:r>
              <a:rPr sz="3200" dirty="0">
                <a:latin typeface="Calibri"/>
                <a:cs typeface="Calibri"/>
              </a:rPr>
              <a:t>map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the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relationships </a:t>
            </a:r>
            <a:r>
              <a:rPr sz="3200" dirty="0">
                <a:latin typeface="Calibri"/>
                <a:cs typeface="Calibri"/>
              </a:rPr>
              <a:t>in 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2919" y="1929427"/>
            <a:ext cx="2072005" cy="873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0185" marR="5080" indent="-198120">
              <a:lnSpc>
                <a:spcPct val="100499"/>
              </a:lnSpc>
              <a:spcBef>
                <a:spcPts val="85"/>
              </a:spcBef>
            </a:pPr>
            <a:r>
              <a:rPr sz="2850" i="1" spc="-110" dirty="0">
                <a:solidFill>
                  <a:srgbClr val="5A6378"/>
                </a:solidFill>
                <a:latin typeface="Cambria Math"/>
                <a:cs typeface="Cambria Math"/>
              </a:rPr>
              <a:t>d</a:t>
            </a:r>
            <a:r>
              <a:rPr sz="2700" spc="80" dirty="0">
                <a:solidFill>
                  <a:srgbClr val="5A6378"/>
                </a:solidFill>
                <a:latin typeface="Arial"/>
                <a:cs typeface="Arial"/>
              </a:rPr>
              <a:t>-</a:t>
            </a:r>
            <a:r>
              <a:rPr sz="2700" spc="20" dirty="0">
                <a:solidFill>
                  <a:srgbClr val="5A6378"/>
                </a:solidFill>
                <a:latin typeface="Arial"/>
                <a:cs typeface="Arial"/>
              </a:rPr>
              <a:t>d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700" spc="-90" dirty="0">
                <a:solidFill>
                  <a:srgbClr val="5A6378"/>
                </a:solidFill>
                <a:latin typeface="Arial"/>
                <a:cs typeface="Arial"/>
              </a:rPr>
              <a:t>m</a:t>
            </a:r>
            <a:r>
              <a:rPr sz="2700" spc="-60" dirty="0">
                <a:solidFill>
                  <a:srgbClr val="5A6378"/>
                </a:solidFill>
                <a:latin typeface="Arial"/>
                <a:cs typeface="Arial"/>
              </a:rPr>
              <a:t>e</a:t>
            </a:r>
            <a:r>
              <a:rPr sz="2700" spc="-70" dirty="0">
                <a:solidFill>
                  <a:srgbClr val="5A6378"/>
                </a:solidFill>
                <a:latin typeface="Arial"/>
                <a:cs typeface="Arial"/>
              </a:rPr>
              <a:t>ns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5A6378"/>
                </a:solidFill>
                <a:latin typeface="Arial"/>
                <a:cs typeface="Arial"/>
              </a:rPr>
              <a:t>o</a:t>
            </a:r>
            <a:r>
              <a:rPr sz="2700" spc="-70" dirty="0">
                <a:solidFill>
                  <a:srgbClr val="5A6378"/>
                </a:solidFill>
                <a:latin typeface="Arial"/>
                <a:cs typeface="Arial"/>
              </a:rPr>
              <a:t>n</a:t>
            </a:r>
            <a:r>
              <a:rPr sz="2700" spc="-120" dirty="0">
                <a:solidFill>
                  <a:srgbClr val="5A6378"/>
                </a:solidFill>
                <a:latin typeface="Arial"/>
                <a:cs typeface="Arial"/>
              </a:rPr>
              <a:t>al  </a:t>
            </a:r>
            <a:r>
              <a:rPr sz="2700" spc="-45" dirty="0">
                <a:solidFill>
                  <a:srgbClr val="5A6378"/>
                </a:solidFill>
                <a:latin typeface="Arial"/>
                <a:cs typeface="Arial"/>
              </a:rPr>
              <a:t>embedding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04666" y="2378806"/>
            <a:ext cx="490220" cy="520700"/>
            <a:chOff x="3964371" y="2356319"/>
            <a:chExt cx="490220" cy="520700"/>
          </a:xfrm>
        </p:grpSpPr>
        <p:sp>
          <p:nvSpPr>
            <p:cNvPr id="21" name="object 21"/>
            <p:cNvSpPr/>
            <p:nvPr/>
          </p:nvSpPr>
          <p:spPr>
            <a:xfrm>
              <a:off x="3983421" y="2375369"/>
              <a:ext cx="452120" cy="482600"/>
            </a:xfrm>
            <a:custGeom>
              <a:avLst/>
              <a:gdLst/>
              <a:ahLst/>
              <a:cxnLst/>
              <a:rect l="l" t="t" r="r" b="b"/>
              <a:pathLst>
                <a:path w="452120" h="482600">
                  <a:moveTo>
                    <a:pt x="451944" y="0"/>
                  </a:moveTo>
                  <a:lnTo>
                    <a:pt x="0" y="0"/>
                  </a:lnTo>
                  <a:lnTo>
                    <a:pt x="0" y="482185"/>
                  </a:lnTo>
                  <a:lnTo>
                    <a:pt x="451944" y="482185"/>
                  </a:lnTo>
                  <a:lnTo>
                    <a:pt x="451944" y="0"/>
                  </a:lnTo>
                  <a:close/>
                </a:path>
              </a:pathLst>
            </a:custGeom>
            <a:solidFill>
              <a:srgbClr val="FFD25D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83421" y="2375369"/>
              <a:ext cx="452120" cy="482600"/>
            </a:xfrm>
            <a:custGeom>
              <a:avLst/>
              <a:gdLst/>
              <a:ahLst/>
              <a:cxnLst/>
              <a:rect l="l" t="t" r="r" b="b"/>
              <a:pathLst>
                <a:path w="452120" h="482600">
                  <a:moveTo>
                    <a:pt x="0" y="0"/>
                  </a:moveTo>
                  <a:lnTo>
                    <a:pt x="451945" y="0"/>
                  </a:lnTo>
                  <a:lnTo>
                    <a:pt x="451945" y="482186"/>
                  </a:lnTo>
                  <a:lnTo>
                    <a:pt x="0" y="4821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48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</a:t>
            </a:fld>
            <a:endParaRPr sz="900">
              <a:latin typeface="Calibri"/>
              <a:cs typeface="Calibri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80D4EA5-640B-454F-9177-205C16A88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79" y="5021121"/>
            <a:ext cx="1812246" cy="5391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C76974B-DEBE-4211-BF5D-04216FCBF55D}"/>
              </a:ext>
            </a:extLst>
          </p:cNvPr>
          <p:cNvSpPr txBox="1"/>
          <p:nvPr/>
        </p:nvSpPr>
        <p:spPr>
          <a:xfrm>
            <a:off x="2728864" y="2828835"/>
            <a:ext cx="651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A General Perspective on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52180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217" y="362364"/>
            <a:ext cx="7370064" cy="5151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66172" y="3085248"/>
            <a:ext cx="716915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10" name="object 10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4" name="object 14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37973" y="2490947"/>
            <a:ext cx="862965" cy="3981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9" name="object 19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110296" y="3023109"/>
            <a:ext cx="197167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spcBef>
                <a:spcPts val="10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(2)</a:t>
            </a:r>
            <a:r>
              <a:rPr sz="2400" b="1" spc="-6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A6378"/>
                </a:solidFill>
                <a:latin typeface="Calibri"/>
                <a:cs typeface="Calibri"/>
              </a:rPr>
              <a:t>Aggregation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235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(1)</a:t>
            </a:r>
            <a:r>
              <a:rPr sz="2400" b="1" spc="-2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Message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03981" y="2891657"/>
            <a:ext cx="5986145" cy="1302385"/>
          </a:xfrm>
          <a:custGeom>
            <a:avLst/>
            <a:gdLst/>
            <a:ahLst/>
            <a:cxnLst/>
            <a:rect l="l" t="t" r="r" b="b"/>
            <a:pathLst>
              <a:path w="5986145" h="1302385">
                <a:moveTo>
                  <a:pt x="0" y="0"/>
                </a:moveTo>
                <a:lnTo>
                  <a:pt x="5985711" y="0"/>
                </a:lnTo>
                <a:lnTo>
                  <a:pt x="5985711" y="1302052"/>
                </a:lnTo>
                <a:lnTo>
                  <a:pt x="0" y="130205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08670" y="3332988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20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 idx="4294967295"/>
          </p:nvPr>
        </p:nvSpPr>
        <p:spPr>
          <a:xfrm>
            <a:off x="3326400" y="1034838"/>
            <a:ext cx="6096000" cy="3921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GNN</a:t>
            </a:r>
            <a:r>
              <a:rPr sz="2400" spc="-25" dirty="0">
                <a:solidFill>
                  <a:srgbClr val="C00000"/>
                </a:solidFill>
              </a:rPr>
              <a:t> </a:t>
            </a:r>
            <a:r>
              <a:rPr sz="2400" spc="-20" dirty="0">
                <a:solidFill>
                  <a:srgbClr val="C00000"/>
                </a:solidFill>
              </a:rPr>
              <a:t>Layer </a:t>
            </a:r>
            <a:r>
              <a:rPr sz="2400" dirty="0">
                <a:solidFill>
                  <a:srgbClr val="C00000"/>
                </a:solidFill>
              </a:rPr>
              <a:t>=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Message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+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Aggregation</a:t>
            </a:r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41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6869" y="1520445"/>
            <a:ext cx="61918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Calibri"/>
                <a:cs typeface="Calibri"/>
              </a:rPr>
              <a:t>Different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instantiations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under this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perspective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GCN,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GraphSAGE,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10" dirty="0">
                <a:latin typeface="Calibri"/>
                <a:cs typeface="Calibri"/>
              </a:rPr>
              <a:t>GAT,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641" y="298327"/>
            <a:ext cx="7488935" cy="5151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66172" y="3085248"/>
            <a:ext cx="716915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10" name="object 10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4" name="object 14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37973" y="2490947"/>
            <a:ext cx="862965" cy="3981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9" name="object 19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603981" y="2891657"/>
            <a:ext cx="5986145" cy="1401666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116839"/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lang="en-US" sz="2000" b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16839"/>
            <a:endParaRPr lang="en-US" sz="2000" b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16839"/>
            <a:endParaRPr sz="20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 idx="4294967295"/>
          </p:nvPr>
        </p:nvSpPr>
        <p:spPr>
          <a:xfrm>
            <a:off x="3473254" y="1069320"/>
            <a:ext cx="5666400" cy="3921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Connect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GNN</a:t>
            </a:r>
            <a:r>
              <a:rPr sz="2400" spc="-30" dirty="0">
                <a:solidFill>
                  <a:srgbClr val="C00000"/>
                </a:solidFill>
              </a:rPr>
              <a:t> </a:t>
            </a:r>
            <a:r>
              <a:rPr sz="2400" spc="-20" dirty="0">
                <a:solidFill>
                  <a:srgbClr val="C00000"/>
                </a:solidFill>
              </a:rPr>
              <a:t>layers</a:t>
            </a:r>
            <a:r>
              <a:rPr sz="2400" spc="-15" dirty="0">
                <a:solidFill>
                  <a:srgbClr val="C00000"/>
                </a:solidFill>
              </a:rPr>
              <a:t> into</a:t>
            </a:r>
            <a:r>
              <a:rPr sz="2400" spc="-25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a</a:t>
            </a:r>
            <a:r>
              <a:rPr sz="2400" spc="-20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GNN</a:t>
            </a:r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42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3980" y="4688799"/>
            <a:ext cx="5986145" cy="105605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16839">
              <a:spcBef>
                <a:spcPts val="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lang="en-US" sz="2000" b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16839"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9724" y="4025901"/>
            <a:ext cx="15735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(3)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nne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6869" y="1520445"/>
            <a:ext cx="447103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Stack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sequentially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40" dirty="0">
                <a:latin typeface="Calibri"/>
                <a:cs typeface="Calibri"/>
              </a:rPr>
              <a:t>Ways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adding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skip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connections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440" y="305125"/>
            <a:ext cx="7367016" cy="5364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9" name="object 9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3" name="object 13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7972" y="2490946"/>
            <a:ext cx="1045210" cy="7391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1550">
              <a:latin typeface="Courier New"/>
              <a:cs typeface="Courier New"/>
            </a:endParaRPr>
          </a:p>
          <a:p>
            <a:pPr marL="340360"/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8" name="object 18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035182" y="6168644"/>
            <a:ext cx="306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Calibri"/>
                <a:cs typeface="Calibri"/>
              </a:rPr>
              <a:t>(4)</a:t>
            </a:r>
            <a:r>
              <a:rPr sz="2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augmentation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 idx="4294967295"/>
          </p:nvPr>
        </p:nvSpPr>
        <p:spPr>
          <a:xfrm>
            <a:off x="3499200" y="1084556"/>
            <a:ext cx="641040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Idea:</a:t>
            </a:r>
            <a:r>
              <a:rPr sz="2400" spc="-10" dirty="0">
                <a:solidFill>
                  <a:srgbClr val="C00000"/>
                </a:solidFill>
              </a:rPr>
              <a:t> Raw </a:t>
            </a:r>
            <a:r>
              <a:rPr sz="2400" spc="-5" dirty="0">
                <a:solidFill>
                  <a:srgbClr val="C00000"/>
                </a:solidFill>
              </a:rPr>
              <a:t>input </a:t>
            </a:r>
            <a:r>
              <a:rPr sz="2400" spc="-15" dirty="0">
                <a:solidFill>
                  <a:srgbClr val="C00000"/>
                </a:solidFill>
              </a:rPr>
              <a:t>graph</a:t>
            </a:r>
            <a:r>
              <a:rPr sz="2400" spc="-10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  <a:latin typeface="Cambria Math"/>
                <a:cs typeface="Cambria Math"/>
              </a:rPr>
              <a:t>≠</a:t>
            </a:r>
            <a:r>
              <a:rPr sz="2400" spc="-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computational </a:t>
            </a:r>
            <a:r>
              <a:rPr sz="2400" spc="-15" dirty="0">
                <a:solidFill>
                  <a:srgbClr val="C00000"/>
                </a:solidFill>
              </a:rPr>
              <a:t>graph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43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56869" y="1520445"/>
            <a:ext cx="42106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Calibri"/>
                <a:cs typeface="Calibri"/>
              </a:rPr>
              <a:t>Graph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feature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augmentation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Calibri"/>
                <a:cs typeface="Calibri"/>
              </a:rPr>
              <a:t>Graph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structure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augmentation</a:t>
            </a:r>
            <a:endParaRPr sz="24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FF9F5-149E-44CB-AC4F-354925EEE8E2}"/>
                  </a:ext>
                </a:extLst>
              </p14:cNvPr>
              <p14:cNvContentPartPr/>
              <p14:nvPr/>
            </p14:nvContentPartPr>
            <p14:xfrm>
              <a:off x="8422200" y="341928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FF9F5-149E-44CB-AC4F-354925EEE8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12840" y="3409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440" y="287844"/>
            <a:ext cx="7388352" cy="5273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9" name="object 9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3" name="object 13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7972" y="2490946"/>
            <a:ext cx="1045210" cy="7391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1550">
              <a:latin typeface="Courier New"/>
              <a:cs typeface="Courier New"/>
            </a:endParaRPr>
          </a:p>
          <a:p>
            <a:pPr marL="340360"/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8" name="object 18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142782" y="1721611"/>
            <a:ext cx="275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(5)</a:t>
            </a:r>
            <a:r>
              <a:rPr sz="2400" b="1" spc="-4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Learning</a:t>
            </a:r>
            <a:r>
              <a:rPr sz="2400" b="1" spc="-4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objective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44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6918" y="3480308"/>
            <a:ext cx="3628390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train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900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up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v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spc="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5" dirty="0">
                <a:latin typeface="Calibri"/>
                <a:cs typeface="Calibri"/>
              </a:rPr>
              <a:t>/</a:t>
            </a:r>
            <a:r>
              <a:rPr sz="2400" b="1" spc="-5" dirty="0">
                <a:latin typeface="Calibri"/>
                <a:cs typeface="Calibri"/>
              </a:rPr>
              <a:t>Un</a:t>
            </a:r>
            <a:r>
              <a:rPr sz="2400" b="1" spc="5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up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v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b="1" spc="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ed  </a:t>
            </a:r>
            <a:r>
              <a:rPr sz="2400" b="1" spc="-5" dirty="0">
                <a:latin typeface="Calibri"/>
                <a:cs typeface="Calibri"/>
              </a:rPr>
              <a:t>objectives</a:t>
            </a:r>
            <a:endParaRPr sz="2400">
              <a:latin typeface="Calibri"/>
              <a:cs typeface="Calibri"/>
            </a:endParaRPr>
          </a:p>
          <a:p>
            <a:pPr marL="355600" marR="278765" indent="-342900">
              <a:lnSpc>
                <a:spcPts val="29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latin typeface="Calibri"/>
                <a:cs typeface="Calibri"/>
              </a:rPr>
              <a:t>Node/Edge/Graph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objectives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3" name="object 3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66172" y="3085248"/>
            <a:ext cx="716915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9" name="object 9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3" name="object 13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7973" y="2490947"/>
            <a:ext cx="862965" cy="3981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8" name="object 18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110296" y="3023109"/>
            <a:ext cx="197167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spcBef>
                <a:spcPts val="10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(2)</a:t>
            </a:r>
            <a:r>
              <a:rPr sz="2400" b="1" spc="-6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A6378"/>
                </a:solidFill>
                <a:latin typeface="Calibri"/>
                <a:cs typeface="Calibri"/>
              </a:rPr>
              <a:t>Aggregation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235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(1)</a:t>
            </a:r>
            <a:r>
              <a:rPr sz="2400" b="1" spc="-2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Message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3981" y="2891657"/>
            <a:ext cx="5986145" cy="1302385"/>
          </a:xfrm>
          <a:custGeom>
            <a:avLst/>
            <a:gdLst/>
            <a:ahLst/>
            <a:cxnLst/>
            <a:rect l="l" t="t" r="r" b="b"/>
            <a:pathLst>
              <a:path w="5986145" h="1302385">
                <a:moveTo>
                  <a:pt x="0" y="0"/>
                </a:moveTo>
                <a:lnTo>
                  <a:pt x="5985711" y="0"/>
                </a:lnTo>
                <a:lnTo>
                  <a:pt x="5985711" y="1302052"/>
                </a:lnTo>
                <a:lnTo>
                  <a:pt x="0" y="130205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08670" y="3332988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20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3980" y="4688799"/>
            <a:ext cx="5986145" cy="105605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16839">
              <a:spcBef>
                <a:spcPts val="5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endParaRPr lang="en-US" sz="2000" b="1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116839"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35182" y="6168644"/>
            <a:ext cx="3060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Calibri"/>
                <a:cs typeface="Calibri"/>
              </a:rPr>
              <a:t>(4)</a:t>
            </a:r>
            <a:r>
              <a:rPr sz="2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70C0"/>
                </a:solidFill>
                <a:latin typeface="Calibri"/>
                <a:cs typeface="Calibri"/>
              </a:rPr>
              <a:t>Graph</a:t>
            </a:r>
            <a:r>
              <a:rPr sz="2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augmentation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99724" y="4025901"/>
            <a:ext cx="157353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(3)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Layer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nne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42782" y="1721611"/>
            <a:ext cx="275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(5)</a:t>
            </a:r>
            <a:r>
              <a:rPr sz="2400" b="1" spc="-40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Learning</a:t>
            </a:r>
            <a:r>
              <a:rPr sz="2400" b="1" spc="-45" dirty="0">
                <a:solidFill>
                  <a:srgbClr val="60B5C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60B5CC"/>
                </a:solidFill>
                <a:latin typeface="Calibri"/>
                <a:cs typeface="Calibri"/>
              </a:rPr>
              <a:t>objective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4389" y="20828"/>
            <a:ext cx="51600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3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 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72640" y="347472"/>
            <a:ext cx="7367016" cy="53644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0218297" y="6699894"/>
            <a:ext cx="19177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45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C76974B-DEBE-4211-BF5D-04216FCBF55D}"/>
              </a:ext>
            </a:extLst>
          </p:cNvPr>
          <p:cNvSpPr txBox="1"/>
          <p:nvPr/>
        </p:nvSpPr>
        <p:spPr>
          <a:xfrm>
            <a:off x="2728864" y="2828835"/>
            <a:ext cx="651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A Single Layer of a GNN</a:t>
            </a:r>
          </a:p>
        </p:txBody>
      </p:sp>
    </p:spTree>
    <p:extLst>
      <p:ext uri="{BB962C8B-B14F-4D97-AF65-F5344CB8AC3E}">
        <p14:creationId xmlns:p14="http://schemas.microsoft.com/office/powerpoint/2010/main" val="1050943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717" y="299328"/>
            <a:ext cx="3197352" cy="5273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543" y="1628395"/>
            <a:ext cx="1132205" cy="1185545"/>
            <a:chOff x="423542" y="1628394"/>
            <a:chExt cx="1132205" cy="1185545"/>
          </a:xfrm>
        </p:grpSpPr>
        <p:sp>
          <p:nvSpPr>
            <p:cNvPr id="4" name="object 4"/>
            <p:cNvSpPr/>
            <p:nvPr/>
          </p:nvSpPr>
          <p:spPr>
            <a:xfrm>
              <a:off x="485698" y="1628406"/>
              <a:ext cx="1069975" cy="1185545"/>
            </a:xfrm>
            <a:custGeom>
              <a:avLst/>
              <a:gdLst/>
              <a:ahLst/>
              <a:cxnLst/>
              <a:rect l="l" t="t" r="r" b="b"/>
              <a:pathLst>
                <a:path w="1069975" h="1185545">
                  <a:moveTo>
                    <a:pt x="1000391" y="507111"/>
                  </a:moveTo>
                  <a:lnTo>
                    <a:pt x="986866" y="506018"/>
                  </a:lnTo>
                  <a:lnTo>
                    <a:pt x="994194" y="494906"/>
                  </a:lnTo>
                  <a:lnTo>
                    <a:pt x="986790" y="490016"/>
                  </a:lnTo>
                  <a:lnTo>
                    <a:pt x="976782" y="505193"/>
                  </a:lnTo>
                  <a:lnTo>
                    <a:pt x="960374" y="503859"/>
                  </a:lnTo>
                  <a:lnTo>
                    <a:pt x="748919" y="0"/>
                  </a:lnTo>
                  <a:lnTo>
                    <a:pt x="740740" y="3429"/>
                  </a:lnTo>
                  <a:lnTo>
                    <a:pt x="950417" y="503047"/>
                  </a:lnTo>
                  <a:lnTo>
                    <a:pt x="723" y="425729"/>
                  </a:lnTo>
                  <a:lnTo>
                    <a:pt x="0" y="434568"/>
                  </a:lnTo>
                  <a:lnTo>
                    <a:pt x="954278" y="512267"/>
                  </a:lnTo>
                  <a:lnTo>
                    <a:pt x="954836" y="513575"/>
                  </a:lnTo>
                  <a:lnTo>
                    <a:pt x="957364" y="512521"/>
                  </a:lnTo>
                  <a:lnTo>
                    <a:pt x="971219" y="513638"/>
                  </a:lnTo>
                  <a:lnTo>
                    <a:pt x="540512" y="1167130"/>
                  </a:lnTo>
                  <a:lnTo>
                    <a:pt x="547916" y="1172019"/>
                  </a:lnTo>
                  <a:lnTo>
                    <a:pt x="981303" y="514464"/>
                  </a:lnTo>
                  <a:lnTo>
                    <a:pt x="999667" y="515950"/>
                  </a:lnTo>
                  <a:lnTo>
                    <a:pt x="1000391" y="507111"/>
                  </a:lnTo>
                  <a:close/>
                </a:path>
                <a:path w="1069975" h="1185545">
                  <a:moveTo>
                    <a:pt x="1069860" y="895134"/>
                  </a:moveTo>
                  <a:lnTo>
                    <a:pt x="1065123" y="887641"/>
                  </a:lnTo>
                  <a:lnTo>
                    <a:pt x="605637" y="1178039"/>
                  </a:lnTo>
                  <a:lnTo>
                    <a:pt x="610374" y="1185532"/>
                  </a:lnTo>
                  <a:lnTo>
                    <a:pt x="1069860" y="89513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9395" y="1645108"/>
              <a:ext cx="1270" cy="227965"/>
            </a:xfrm>
            <a:custGeom>
              <a:avLst/>
              <a:gdLst/>
              <a:ahLst/>
              <a:cxnLst/>
              <a:rect l="l" t="t" r="r" b="b"/>
              <a:pathLst>
                <a:path w="1270" h="227964">
                  <a:moveTo>
                    <a:pt x="0" y="0"/>
                  </a:moveTo>
                  <a:lnTo>
                    <a:pt x="757" y="223199"/>
                  </a:lnTo>
                  <a:lnTo>
                    <a:pt x="772" y="227634"/>
                  </a:lnTo>
                </a:path>
              </a:pathLst>
            </a:custGeom>
            <a:ln w="8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3542" y="1868218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53221" y="0"/>
                  </a:moveTo>
                  <a:lnTo>
                    <a:pt x="0" y="179"/>
                  </a:lnTo>
                  <a:lnTo>
                    <a:pt x="26791" y="53310"/>
                  </a:lnTo>
                  <a:lnTo>
                    <a:pt x="53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66172" y="3085248"/>
            <a:ext cx="716915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b="1" spc="15" dirty="0">
                <a:latin typeface="Arial"/>
                <a:cs typeface="Arial"/>
              </a:rPr>
              <a:t>INPUT </a:t>
            </a:r>
            <a:r>
              <a:rPr sz="750" b="1" spc="20" dirty="0">
                <a:latin typeface="Arial"/>
                <a:cs typeface="Arial"/>
              </a:rPr>
              <a:t>GRAPH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4918" y="1488618"/>
            <a:ext cx="713740" cy="1320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50" spc="-20" dirty="0">
                <a:latin typeface="Arial"/>
                <a:cs typeface="Arial"/>
              </a:rPr>
              <a:t>TARGET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10" dirty="0">
                <a:latin typeface="Arial"/>
                <a:cs typeface="Arial"/>
              </a:rPr>
              <a:t>NODE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95481" y="1502682"/>
            <a:ext cx="826135" cy="544195"/>
            <a:chOff x="471480" y="1502681"/>
            <a:chExt cx="826135" cy="544195"/>
          </a:xfrm>
        </p:grpSpPr>
        <p:sp>
          <p:nvSpPr>
            <p:cNvPr id="10" name="object 10"/>
            <p:cNvSpPr/>
            <p:nvPr/>
          </p:nvSpPr>
          <p:spPr>
            <a:xfrm>
              <a:off x="471480" y="1616089"/>
              <a:ext cx="732155" cy="430530"/>
            </a:xfrm>
            <a:custGeom>
              <a:avLst/>
              <a:gdLst/>
              <a:ahLst/>
              <a:cxnLst/>
              <a:rect l="l" t="t" r="r" b="b"/>
              <a:pathLst>
                <a:path w="732155" h="430530">
                  <a:moveTo>
                    <a:pt x="0" y="422843"/>
                  </a:moveTo>
                  <a:lnTo>
                    <a:pt x="727402" y="0"/>
                  </a:lnTo>
                  <a:lnTo>
                    <a:pt x="731860" y="7668"/>
                  </a:lnTo>
                  <a:lnTo>
                    <a:pt x="4457" y="430512"/>
                  </a:lnTo>
                  <a:lnTo>
                    <a:pt x="0" y="42284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290" y="1502681"/>
              <a:ext cx="181923" cy="1814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87088" y="148152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B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91341" y="2096364"/>
            <a:ext cx="948055" cy="812800"/>
            <a:chOff x="167340" y="2096364"/>
            <a:chExt cx="948055" cy="812800"/>
          </a:xfrm>
        </p:grpSpPr>
        <p:sp>
          <p:nvSpPr>
            <p:cNvPr id="14" name="object 14"/>
            <p:cNvSpPr/>
            <p:nvPr/>
          </p:nvSpPr>
          <p:spPr>
            <a:xfrm>
              <a:off x="204951" y="2096364"/>
              <a:ext cx="270510" cy="583565"/>
            </a:xfrm>
            <a:custGeom>
              <a:avLst/>
              <a:gdLst/>
              <a:ahLst/>
              <a:cxnLst/>
              <a:rect l="l" t="t" r="r" b="b"/>
              <a:pathLst>
                <a:path w="270509" h="583564">
                  <a:moveTo>
                    <a:pt x="0" y="579888"/>
                  </a:moveTo>
                  <a:lnTo>
                    <a:pt x="262365" y="0"/>
                  </a:lnTo>
                  <a:lnTo>
                    <a:pt x="270446" y="3656"/>
                  </a:lnTo>
                  <a:lnTo>
                    <a:pt x="8081" y="583544"/>
                  </a:lnTo>
                  <a:lnTo>
                    <a:pt x="0" y="57988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40" y="2546343"/>
              <a:ext cx="181923" cy="181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66" y="2727628"/>
              <a:ext cx="181923" cy="1814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37973" y="2490947"/>
            <a:ext cx="862965" cy="3981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spcBef>
                <a:spcPts val="420"/>
              </a:spcBef>
            </a:pPr>
            <a:r>
              <a:rPr sz="950" b="1" spc="15" dirty="0">
                <a:latin typeface="Courier New"/>
                <a:cs typeface="Courier New"/>
              </a:rPr>
              <a:t>D</a:t>
            </a:r>
            <a:endParaRPr sz="950">
              <a:latin typeface="Courier New"/>
              <a:cs typeface="Courier New"/>
            </a:endParaRPr>
          </a:p>
          <a:p>
            <a:pPr marL="775335">
              <a:spcBef>
                <a:spcPts val="325"/>
              </a:spcBef>
            </a:pPr>
            <a:r>
              <a:rPr sz="950" b="1" spc="15" dirty="0">
                <a:latin typeface="Courier New"/>
                <a:cs typeface="Courier New"/>
              </a:rPr>
              <a:t>E</a:t>
            </a:r>
            <a:endParaRPr sz="9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06928" y="2179035"/>
            <a:ext cx="222885" cy="387350"/>
            <a:chOff x="1482927" y="2179035"/>
            <a:chExt cx="222885" cy="387350"/>
          </a:xfrm>
        </p:grpSpPr>
        <p:sp>
          <p:nvSpPr>
            <p:cNvPr id="19" name="object 19"/>
            <p:cNvSpPr/>
            <p:nvPr/>
          </p:nvSpPr>
          <p:spPr>
            <a:xfrm>
              <a:off x="1482927" y="2179035"/>
              <a:ext cx="142240" cy="283210"/>
            </a:xfrm>
            <a:custGeom>
              <a:avLst/>
              <a:gdLst/>
              <a:ahLst/>
              <a:cxnLst/>
              <a:rect l="l" t="t" r="r" b="b"/>
              <a:pathLst>
                <a:path w="142240" h="283210">
                  <a:moveTo>
                    <a:pt x="133814" y="282754"/>
                  </a:moveTo>
                  <a:lnTo>
                    <a:pt x="0" y="3836"/>
                  </a:lnTo>
                  <a:lnTo>
                    <a:pt x="7997" y="0"/>
                  </a:lnTo>
                  <a:lnTo>
                    <a:pt x="141811" y="278917"/>
                  </a:lnTo>
                  <a:lnTo>
                    <a:pt x="133814" y="28275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26" y="2384607"/>
              <a:ext cx="181922" cy="18143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086249" y="2368537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F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7393" y="2039374"/>
            <a:ext cx="181923" cy="1814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926585" y="2022601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C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5848" y="1967625"/>
            <a:ext cx="181923" cy="1814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33117" y="1942770"/>
            <a:ext cx="10033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950" b="1" spc="15" dirty="0">
                <a:latin typeface="Courier New"/>
                <a:cs typeface="Courier New"/>
              </a:rPr>
              <a:t>A</a:t>
            </a:r>
            <a:endParaRPr sz="950">
              <a:latin typeface="Courier New"/>
              <a:cs typeface="Courier New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2249" y="2339553"/>
            <a:ext cx="2946144" cy="376263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110296" y="3023109"/>
            <a:ext cx="197167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spcBef>
                <a:spcPts val="10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(2)</a:t>
            </a:r>
            <a:r>
              <a:rPr sz="2400" b="1" spc="-65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A6378"/>
                </a:solidFill>
                <a:latin typeface="Calibri"/>
                <a:cs typeface="Calibri"/>
              </a:rPr>
              <a:t>Aggregation</a:t>
            </a:r>
            <a:endParaRPr sz="2400">
              <a:latin typeface="Calibri"/>
              <a:cs typeface="Calibri"/>
            </a:endParaRPr>
          </a:p>
          <a:p>
            <a:pPr marL="12700">
              <a:spcBef>
                <a:spcPts val="2350"/>
              </a:spcBef>
            </a:pP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(1)</a:t>
            </a:r>
            <a:r>
              <a:rPr sz="2400" b="1" spc="-20" dirty="0">
                <a:solidFill>
                  <a:srgbClr val="5A637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A6378"/>
                </a:solidFill>
                <a:latin typeface="Calibri"/>
                <a:cs typeface="Calibri"/>
              </a:rPr>
              <a:t>Message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03981" y="2891657"/>
            <a:ext cx="5986145" cy="1302385"/>
          </a:xfrm>
          <a:custGeom>
            <a:avLst/>
            <a:gdLst/>
            <a:ahLst/>
            <a:cxnLst/>
            <a:rect l="l" t="t" r="r" b="b"/>
            <a:pathLst>
              <a:path w="5986145" h="1302385">
                <a:moveTo>
                  <a:pt x="0" y="0"/>
                </a:moveTo>
                <a:lnTo>
                  <a:pt x="5985711" y="0"/>
                </a:lnTo>
                <a:lnTo>
                  <a:pt x="5985711" y="1302052"/>
                </a:lnTo>
                <a:lnTo>
                  <a:pt x="0" y="130205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08670" y="3332988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C00000"/>
                </a:solidFill>
                <a:latin typeface="Calibri"/>
                <a:cs typeface="Calibri"/>
              </a:rPr>
              <a:t>GNN</a:t>
            </a:r>
            <a:r>
              <a:rPr sz="20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Calibri"/>
                <a:cs typeface="Calibri"/>
              </a:rPr>
              <a:t>Layer</a:t>
            </a:r>
            <a:r>
              <a:rPr sz="20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 idx="4294967295"/>
          </p:nvPr>
        </p:nvSpPr>
        <p:spPr>
          <a:xfrm>
            <a:off x="3526337" y="1089409"/>
            <a:ext cx="6613864" cy="3921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</a:rPr>
              <a:t>GNN</a:t>
            </a:r>
            <a:r>
              <a:rPr sz="2400" spc="-25" dirty="0">
                <a:solidFill>
                  <a:srgbClr val="C00000"/>
                </a:solidFill>
              </a:rPr>
              <a:t> </a:t>
            </a:r>
            <a:r>
              <a:rPr sz="2400" spc="-20" dirty="0">
                <a:solidFill>
                  <a:srgbClr val="C00000"/>
                </a:solidFill>
              </a:rPr>
              <a:t>Layer </a:t>
            </a:r>
            <a:r>
              <a:rPr sz="2400" dirty="0">
                <a:solidFill>
                  <a:srgbClr val="C00000"/>
                </a:solidFill>
              </a:rPr>
              <a:t>=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5" dirty="0">
                <a:solidFill>
                  <a:srgbClr val="C00000"/>
                </a:solidFill>
              </a:rPr>
              <a:t>Message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dirty="0">
                <a:solidFill>
                  <a:srgbClr val="C00000"/>
                </a:solidFill>
              </a:rPr>
              <a:t>+</a:t>
            </a:r>
            <a:r>
              <a:rPr sz="2400" spc="-15" dirty="0">
                <a:solidFill>
                  <a:srgbClr val="C00000"/>
                </a:solidFill>
              </a:rPr>
              <a:t> </a:t>
            </a:r>
            <a:r>
              <a:rPr sz="2400" spc="-10" dirty="0">
                <a:solidFill>
                  <a:srgbClr val="C00000"/>
                </a:solidFill>
              </a:rPr>
              <a:t>Aggregation</a:t>
            </a:r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3656869" y="1520445"/>
            <a:ext cx="619188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latin typeface="Calibri"/>
                <a:cs typeface="Calibri"/>
              </a:rPr>
              <a:t>Different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instantiations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under this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perspective</a:t>
            </a:r>
            <a:endParaRPr sz="2400">
              <a:latin typeface="Calibri"/>
              <a:cs typeface="Calibri"/>
            </a:endParaRPr>
          </a:p>
          <a:p>
            <a:pPr marL="355600" indent="-342900"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GCN,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GraphSAGE,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10" dirty="0">
                <a:latin typeface="Calibri"/>
                <a:cs typeface="Calibri"/>
              </a:rPr>
              <a:t>GAT,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54390" y="20828"/>
            <a:ext cx="5156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orbel"/>
                <a:cs typeface="Corbel"/>
              </a:rPr>
              <a:t>You,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R.</a:t>
            </a:r>
            <a:r>
              <a:rPr sz="1200" spc="-14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Ying,</a:t>
            </a:r>
            <a:r>
              <a:rPr sz="12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J.</a:t>
            </a:r>
            <a:r>
              <a:rPr sz="12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Leskovec.</a:t>
            </a:r>
            <a:r>
              <a:rPr sz="1200" spc="-10" dirty="0">
                <a:solidFill>
                  <a:srgbClr val="168BBA"/>
                </a:solid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Design</a:t>
            </a:r>
            <a:r>
              <a:rPr sz="1200" u="sng" spc="-2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Space of</a:t>
            </a:r>
            <a:r>
              <a:rPr sz="1200" u="sng" spc="-4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Graph</a:t>
            </a:r>
            <a:r>
              <a:rPr sz="1200" u="sng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Neural</a:t>
            </a:r>
            <a:r>
              <a:rPr sz="1200" u="sng" spc="-10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 </a:t>
            </a:r>
            <a:r>
              <a:rPr sz="1200" u="sng" spc="-5" dirty="0">
                <a:solidFill>
                  <a:srgbClr val="168BBA"/>
                </a:solidFill>
                <a:uFill>
                  <a:solidFill>
                    <a:srgbClr val="168BBA"/>
                  </a:solidFill>
                </a:uFill>
                <a:latin typeface="Corbel"/>
                <a:cs typeface="Corbel"/>
              </a:rPr>
              <a:t>Networks</a:t>
            </a:r>
            <a:r>
              <a:rPr sz="1200" spc="-5" dirty="0">
                <a:solidFill>
                  <a:srgbClr val="FFFFFF"/>
                </a:solidFill>
                <a:latin typeface="Corbel"/>
                <a:cs typeface="Corbel"/>
              </a:rPr>
              <a:t>, </a:t>
            </a:r>
            <a:r>
              <a:rPr sz="1200" dirty="0">
                <a:solidFill>
                  <a:srgbClr val="FFFFFF"/>
                </a:solidFill>
                <a:latin typeface="Corbel"/>
                <a:cs typeface="Corbel"/>
              </a:rPr>
              <a:t>NeurIPS </a:t>
            </a:r>
            <a:r>
              <a:rPr sz="1200" spc="-30" dirty="0">
                <a:solidFill>
                  <a:srgbClr val="FFFFFF"/>
                </a:solidFill>
                <a:latin typeface="Corbel"/>
                <a:cs typeface="Corbel"/>
              </a:rPr>
              <a:t>2020</a:t>
            </a:r>
            <a:endParaRPr sz="12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4843272" cy="5577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31A992-9231-4605-89D0-88DF0880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43" y="1050140"/>
            <a:ext cx="8641657" cy="557745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5446776" cy="5577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4464393-AE00-4F28-8AB4-B1776917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71" y="1156656"/>
            <a:ext cx="8739973" cy="5701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2"/>
            <a:ext cx="6635496" cy="5577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98006" y="1049718"/>
            <a:ext cx="11345662" cy="1006475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3600" spc="-10" dirty="0"/>
              <a:t>Simplest</a:t>
            </a:r>
            <a:r>
              <a:rPr sz="3600" dirty="0"/>
              <a:t> </a:t>
            </a:r>
            <a:r>
              <a:rPr sz="3600" spc="-10" dirty="0"/>
              <a:t>encoding</a:t>
            </a:r>
            <a:r>
              <a:rPr sz="3600" spc="5" dirty="0"/>
              <a:t> </a:t>
            </a:r>
            <a:r>
              <a:rPr sz="3600" spc="-5" dirty="0"/>
              <a:t>approach:</a:t>
            </a:r>
            <a:r>
              <a:rPr sz="3600" spc="25" dirty="0"/>
              <a:t> </a:t>
            </a:r>
            <a:r>
              <a:rPr sz="3600" b="1" spc="-10" dirty="0">
                <a:solidFill>
                  <a:srgbClr val="C00000"/>
                </a:solidFill>
              </a:rPr>
              <a:t>encoder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 is</a:t>
            </a:r>
            <a:r>
              <a:rPr sz="3600" b="1" spc="-5" dirty="0">
                <a:solidFill>
                  <a:srgbClr val="C00000"/>
                </a:solidFill>
              </a:rPr>
              <a:t> </a:t>
            </a:r>
            <a:r>
              <a:rPr sz="3600" b="1" spc="-15" dirty="0">
                <a:solidFill>
                  <a:srgbClr val="C00000"/>
                </a:solidFill>
              </a:rPr>
              <a:t>just</a:t>
            </a:r>
            <a:r>
              <a:rPr sz="3600" b="1" spc="5" dirty="0">
                <a:solidFill>
                  <a:srgbClr val="C00000"/>
                </a:solidFill>
              </a:rPr>
              <a:t> </a:t>
            </a:r>
            <a:r>
              <a:rPr sz="3600" b="1" spc="-5" dirty="0">
                <a:solidFill>
                  <a:srgbClr val="C00000"/>
                </a:solidFill>
              </a:rPr>
              <a:t>an </a:t>
            </a:r>
            <a:r>
              <a:rPr sz="3600" b="1" spc="-710" dirty="0">
                <a:solidFill>
                  <a:srgbClr val="C00000"/>
                </a:solidFill>
              </a:rPr>
              <a:t> </a:t>
            </a:r>
            <a:r>
              <a:rPr sz="3600" b="1" spc="-10" dirty="0">
                <a:solidFill>
                  <a:srgbClr val="C00000"/>
                </a:solidFill>
              </a:rPr>
              <a:t>embedding-lookup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70547" y="3368724"/>
            <a:ext cx="4266565" cy="2095500"/>
            <a:chOff x="2146546" y="3368724"/>
            <a:chExt cx="4266565" cy="2095500"/>
          </a:xfrm>
        </p:grpSpPr>
        <p:sp>
          <p:nvSpPr>
            <p:cNvPr id="5" name="object 5"/>
            <p:cNvSpPr/>
            <p:nvPr/>
          </p:nvSpPr>
          <p:spPr>
            <a:xfrm>
              <a:off x="2146546" y="3368724"/>
              <a:ext cx="4266565" cy="2095500"/>
            </a:xfrm>
            <a:custGeom>
              <a:avLst/>
              <a:gdLst/>
              <a:ahLst/>
              <a:cxnLst/>
              <a:rect l="l" t="t" r="r" b="b"/>
              <a:pathLst>
                <a:path w="4266565" h="2095500">
                  <a:moveTo>
                    <a:pt x="4241939" y="0"/>
                  </a:moveTo>
                  <a:lnTo>
                    <a:pt x="23999" y="0"/>
                  </a:lnTo>
                  <a:lnTo>
                    <a:pt x="14657" y="1886"/>
                  </a:lnTo>
                  <a:lnTo>
                    <a:pt x="7028" y="7029"/>
                  </a:lnTo>
                  <a:lnTo>
                    <a:pt x="1885" y="14658"/>
                  </a:lnTo>
                  <a:lnTo>
                    <a:pt x="0" y="24000"/>
                  </a:lnTo>
                  <a:lnTo>
                    <a:pt x="0" y="2070877"/>
                  </a:lnTo>
                  <a:lnTo>
                    <a:pt x="1885" y="2080219"/>
                  </a:lnTo>
                  <a:lnTo>
                    <a:pt x="7028" y="2087848"/>
                  </a:lnTo>
                  <a:lnTo>
                    <a:pt x="14657" y="2092991"/>
                  </a:lnTo>
                  <a:lnTo>
                    <a:pt x="23999" y="2094877"/>
                  </a:lnTo>
                  <a:lnTo>
                    <a:pt x="4241939" y="2094877"/>
                  </a:lnTo>
                  <a:lnTo>
                    <a:pt x="4251281" y="2092991"/>
                  </a:lnTo>
                  <a:lnTo>
                    <a:pt x="4258909" y="2087848"/>
                  </a:lnTo>
                  <a:lnTo>
                    <a:pt x="4264052" y="2080219"/>
                  </a:lnTo>
                  <a:lnTo>
                    <a:pt x="4265938" y="2070877"/>
                  </a:lnTo>
                  <a:lnTo>
                    <a:pt x="4265938" y="2066077"/>
                  </a:lnTo>
                  <a:lnTo>
                    <a:pt x="28799" y="2066077"/>
                  </a:lnTo>
                  <a:lnTo>
                    <a:pt x="28799" y="28799"/>
                  </a:lnTo>
                  <a:lnTo>
                    <a:pt x="4265938" y="28799"/>
                  </a:lnTo>
                  <a:lnTo>
                    <a:pt x="4265938" y="24000"/>
                  </a:lnTo>
                  <a:lnTo>
                    <a:pt x="4264052" y="14658"/>
                  </a:lnTo>
                  <a:lnTo>
                    <a:pt x="4258909" y="7029"/>
                  </a:lnTo>
                  <a:lnTo>
                    <a:pt x="4251281" y="1886"/>
                  </a:lnTo>
                  <a:lnTo>
                    <a:pt x="4241939" y="0"/>
                  </a:lnTo>
                  <a:close/>
                </a:path>
                <a:path w="4266565" h="2095500">
                  <a:moveTo>
                    <a:pt x="4265938" y="28799"/>
                  </a:moveTo>
                  <a:lnTo>
                    <a:pt x="4237139" y="28799"/>
                  </a:lnTo>
                  <a:lnTo>
                    <a:pt x="4237139" y="2066077"/>
                  </a:lnTo>
                  <a:lnTo>
                    <a:pt x="4265938" y="2066077"/>
                  </a:lnTo>
                  <a:lnTo>
                    <a:pt x="4265938" y="28799"/>
                  </a:lnTo>
                  <a:close/>
                </a:path>
                <a:path w="4266565" h="2095500">
                  <a:moveTo>
                    <a:pt x="4227539" y="38400"/>
                  </a:moveTo>
                  <a:lnTo>
                    <a:pt x="38399" y="38400"/>
                  </a:lnTo>
                  <a:lnTo>
                    <a:pt x="38399" y="2056477"/>
                  </a:lnTo>
                  <a:lnTo>
                    <a:pt x="4227539" y="2056477"/>
                  </a:lnTo>
                  <a:lnTo>
                    <a:pt x="4227539" y="2046876"/>
                  </a:lnTo>
                  <a:lnTo>
                    <a:pt x="47999" y="2046876"/>
                  </a:lnTo>
                  <a:lnTo>
                    <a:pt x="47999" y="48000"/>
                  </a:lnTo>
                  <a:lnTo>
                    <a:pt x="4227539" y="48000"/>
                  </a:lnTo>
                  <a:lnTo>
                    <a:pt x="4227539" y="38400"/>
                  </a:lnTo>
                  <a:close/>
                </a:path>
                <a:path w="4266565" h="2095500">
                  <a:moveTo>
                    <a:pt x="4227539" y="48000"/>
                  </a:moveTo>
                  <a:lnTo>
                    <a:pt x="4217939" y="48000"/>
                  </a:lnTo>
                  <a:lnTo>
                    <a:pt x="4217939" y="2046876"/>
                  </a:lnTo>
                  <a:lnTo>
                    <a:pt x="4227539" y="2046876"/>
                  </a:lnTo>
                  <a:lnTo>
                    <a:pt x="4227539" y="48000"/>
                  </a:lnTo>
                  <a:close/>
                </a:path>
              </a:pathLst>
            </a:custGeom>
            <a:solidFill>
              <a:srgbClr val="B0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407" y="3384636"/>
              <a:ext cx="267970" cy="2078989"/>
            </a:xfrm>
            <a:custGeom>
              <a:avLst/>
              <a:gdLst/>
              <a:ahLst/>
              <a:cxnLst/>
              <a:rect l="l" t="t" r="r" b="b"/>
              <a:pathLst>
                <a:path w="267970" h="2078989">
                  <a:moveTo>
                    <a:pt x="28775" y="2017908"/>
                  </a:moveTo>
                  <a:lnTo>
                    <a:pt x="120" y="2020796"/>
                  </a:lnTo>
                  <a:lnTo>
                    <a:pt x="1024" y="2029766"/>
                  </a:lnTo>
                  <a:lnTo>
                    <a:pt x="1344" y="2031342"/>
                  </a:lnTo>
                  <a:lnTo>
                    <a:pt x="11766" y="2054153"/>
                  </a:lnTo>
                  <a:lnTo>
                    <a:pt x="34243" y="2036142"/>
                  </a:lnTo>
                  <a:lnTo>
                    <a:pt x="31318" y="2030752"/>
                  </a:lnTo>
                  <a:lnTo>
                    <a:pt x="29470" y="2024799"/>
                  </a:lnTo>
                  <a:lnTo>
                    <a:pt x="28824" y="2018389"/>
                  </a:lnTo>
                  <a:lnTo>
                    <a:pt x="28775" y="2017908"/>
                  </a:lnTo>
                  <a:close/>
                </a:path>
                <a:path w="267970" h="2078989">
                  <a:moveTo>
                    <a:pt x="28799" y="1970389"/>
                  </a:moveTo>
                  <a:lnTo>
                    <a:pt x="0" y="1970389"/>
                  </a:lnTo>
                  <a:lnTo>
                    <a:pt x="0" y="2018389"/>
                  </a:lnTo>
                  <a:lnTo>
                    <a:pt x="23999" y="2018389"/>
                  </a:lnTo>
                  <a:lnTo>
                    <a:pt x="28775" y="2017908"/>
                  </a:lnTo>
                  <a:lnTo>
                    <a:pt x="28799" y="1970389"/>
                  </a:lnTo>
                  <a:close/>
                </a:path>
                <a:path w="267970" h="2078989">
                  <a:moveTo>
                    <a:pt x="28799" y="2018147"/>
                  </a:moveTo>
                  <a:lnTo>
                    <a:pt x="28799" y="2018389"/>
                  </a:lnTo>
                  <a:lnTo>
                    <a:pt x="28799" y="2018147"/>
                  </a:lnTo>
                  <a:close/>
                </a:path>
                <a:path w="267970" h="2078989">
                  <a:moveTo>
                    <a:pt x="28799" y="2017908"/>
                  </a:moveTo>
                  <a:lnTo>
                    <a:pt x="28799" y="2018147"/>
                  </a:lnTo>
                  <a:lnTo>
                    <a:pt x="28799" y="2017908"/>
                  </a:lnTo>
                  <a:close/>
                </a:path>
                <a:path w="267970" h="2078989">
                  <a:moveTo>
                    <a:pt x="47878" y="2015981"/>
                  </a:moveTo>
                  <a:lnTo>
                    <a:pt x="38399" y="2016938"/>
                  </a:lnTo>
                  <a:lnTo>
                    <a:pt x="38472" y="2018389"/>
                  </a:lnTo>
                  <a:lnTo>
                    <a:pt x="38924" y="2022875"/>
                  </a:lnTo>
                  <a:lnTo>
                    <a:pt x="40206" y="2027003"/>
                  </a:lnTo>
                  <a:lnTo>
                    <a:pt x="42237" y="2030746"/>
                  </a:lnTo>
                  <a:lnTo>
                    <a:pt x="50232" y="2025351"/>
                  </a:lnTo>
                  <a:lnTo>
                    <a:pt x="49094" y="2023254"/>
                  </a:lnTo>
                  <a:lnTo>
                    <a:pt x="48379" y="2020951"/>
                  </a:lnTo>
                  <a:lnTo>
                    <a:pt x="48121" y="2018389"/>
                  </a:lnTo>
                  <a:lnTo>
                    <a:pt x="47878" y="2015981"/>
                  </a:lnTo>
                  <a:close/>
                </a:path>
                <a:path w="267970" h="2078989">
                  <a:moveTo>
                    <a:pt x="38399" y="2017664"/>
                  </a:moveTo>
                  <a:lnTo>
                    <a:pt x="38399" y="2018389"/>
                  </a:lnTo>
                  <a:lnTo>
                    <a:pt x="38399" y="2017664"/>
                  </a:lnTo>
                  <a:close/>
                </a:path>
                <a:path w="267970" h="2078989">
                  <a:moveTo>
                    <a:pt x="47999" y="2017179"/>
                  </a:moveTo>
                  <a:lnTo>
                    <a:pt x="47999" y="2018389"/>
                  </a:lnTo>
                  <a:lnTo>
                    <a:pt x="47999" y="2017179"/>
                  </a:lnTo>
                  <a:close/>
                </a:path>
                <a:path w="267970" h="2078989">
                  <a:moveTo>
                    <a:pt x="47999" y="2015981"/>
                  </a:moveTo>
                  <a:lnTo>
                    <a:pt x="47999" y="2017179"/>
                  </a:lnTo>
                  <a:lnTo>
                    <a:pt x="47999" y="2015981"/>
                  </a:lnTo>
                  <a:close/>
                </a:path>
                <a:path w="267970" h="2078989">
                  <a:moveTo>
                    <a:pt x="47999" y="1970389"/>
                  </a:moveTo>
                  <a:lnTo>
                    <a:pt x="38399" y="1970389"/>
                  </a:lnTo>
                  <a:lnTo>
                    <a:pt x="38399" y="2016938"/>
                  </a:lnTo>
                  <a:lnTo>
                    <a:pt x="47878" y="2015981"/>
                  </a:lnTo>
                  <a:lnTo>
                    <a:pt x="47999" y="1970389"/>
                  </a:lnTo>
                  <a:close/>
                </a:path>
                <a:path w="267970" h="2078989">
                  <a:moveTo>
                    <a:pt x="28799" y="1874389"/>
                  </a:moveTo>
                  <a:lnTo>
                    <a:pt x="0" y="1874389"/>
                  </a:lnTo>
                  <a:lnTo>
                    <a:pt x="0" y="1922388"/>
                  </a:lnTo>
                  <a:lnTo>
                    <a:pt x="28799" y="1922388"/>
                  </a:lnTo>
                  <a:lnTo>
                    <a:pt x="28799" y="1874389"/>
                  </a:lnTo>
                  <a:close/>
                </a:path>
                <a:path w="267970" h="2078989">
                  <a:moveTo>
                    <a:pt x="47999" y="1874389"/>
                  </a:moveTo>
                  <a:lnTo>
                    <a:pt x="38399" y="1874389"/>
                  </a:lnTo>
                  <a:lnTo>
                    <a:pt x="38399" y="1922388"/>
                  </a:lnTo>
                  <a:lnTo>
                    <a:pt x="47999" y="1922388"/>
                  </a:lnTo>
                  <a:lnTo>
                    <a:pt x="47999" y="1874389"/>
                  </a:lnTo>
                  <a:close/>
                </a:path>
                <a:path w="267970" h="2078989">
                  <a:moveTo>
                    <a:pt x="28799" y="1778389"/>
                  </a:moveTo>
                  <a:lnTo>
                    <a:pt x="0" y="1778389"/>
                  </a:lnTo>
                  <a:lnTo>
                    <a:pt x="0" y="1826389"/>
                  </a:lnTo>
                  <a:lnTo>
                    <a:pt x="28799" y="1826389"/>
                  </a:lnTo>
                  <a:lnTo>
                    <a:pt x="28799" y="1778389"/>
                  </a:lnTo>
                  <a:close/>
                </a:path>
                <a:path w="267970" h="2078989">
                  <a:moveTo>
                    <a:pt x="47999" y="1778389"/>
                  </a:moveTo>
                  <a:lnTo>
                    <a:pt x="38399" y="1778389"/>
                  </a:lnTo>
                  <a:lnTo>
                    <a:pt x="38399" y="1826389"/>
                  </a:lnTo>
                  <a:lnTo>
                    <a:pt x="47999" y="1826389"/>
                  </a:lnTo>
                  <a:lnTo>
                    <a:pt x="47999" y="1778389"/>
                  </a:lnTo>
                  <a:close/>
                </a:path>
                <a:path w="267970" h="2078989">
                  <a:moveTo>
                    <a:pt x="28799" y="1682389"/>
                  </a:moveTo>
                  <a:lnTo>
                    <a:pt x="0" y="1682389"/>
                  </a:lnTo>
                  <a:lnTo>
                    <a:pt x="0" y="1730388"/>
                  </a:lnTo>
                  <a:lnTo>
                    <a:pt x="28799" y="1730388"/>
                  </a:lnTo>
                  <a:lnTo>
                    <a:pt x="28799" y="1682389"/>
                  </a:lnTo>
                  <a:close/>
                </a:path>
                <a:path w="267970" h="2078989">
                  <a:moveTo>
                    <a:pt x="47999" y="1682389"/>
                  </a:moveTo>
                  <a:lnTo>
                    <a:pt x="38399" y="1682389"/>
                  </a:lnTo>
                  <a:lnTo>
                    <a:pt x="38399" y="1730388"/>
                  </a:lnTo>
                  <a:lnTo>
                    <a:pt x="47999" y="1730388"/>
                  </a:lnTo>
                  <a:lnTo>
                    <a:pt x="47999" y="1682389"/>
                  </a:lnTo>
                  <a:close/>
                </a:path>
                <a:path w="267970" h="2078989">
                  <a:moveTo>
                    <a:pt x="28799" y="1586388"/>
                  </a:moveTo>
                  <a:lnTo>
                    <a:pt x="0" y="1586388"/>
                  </a:lnTo>
                  <a:lnTo>
                    <a:pt x="0" y="1634389"/>
                  </a:lnTo>
                  <a:lnTo>
                    <a:pt x="28799" y="1634389"/>
                  </a:lnTo>
                  <a:lnTo>
                    <a:pt x="28799" y="1586388"/>
                  </a:lnTo>
                  <a:close/>
                </a:path>
                <a:path w="267970" h="2078989">
                  <a:moveTo>
                    <a:pt x="47999" y="1586388"/>
                  </a:moveTo>
                  <a:lnTo>
                    <a:pt x="38399" y="1586388"/>
                  </a:lnTo>
                  <a:lnTo>
                    <a:pt x="38399" y="1634389"/>
                  </a:lnTo>
                  <a:lnTo>
                    <a:pt x="47999" y="1634389"/>
                  </a:lnTo>
                  <a:lnTo>
                    <a:pt x="47999" y="1586388"/>
                  </a:lnTo>
                  <a:close/>
                </a:path>
                <a:path w="267970" h="2078989">
                  <a:moveTo>
                    <a:pt x="28799" y="1490389"/>
                  </a:moveTo>
                  <a:lnTo>
                    <a:pt x="0" y="1490389"/>
                  </a:lnTo>
                  <a:lnTo>
                    <a:pt x="0" y="1538389"/>
                  </a:lnTo>
                  <a:lnTo>
                    <a:pt x="28799" y="1538389"/>
                  </a:lnTo>
                  <a:lnTo>
                    <a:pt x="28799" y="1490389"/>
                  </a:lnTo>
                  <a:close/>
                </a:path>
                <a:path w="267970" h="2078989">
                  <a:moveTo>
                    <a:pt x="47999" y="1490389"/>
                  </a:moveTo>
                  <a:lnTo>
                    <a:pt x="38399" y="1490389"/>
                  </a:lnTo>
                  <a:lnTo>
                    <a:pt x="38399" y="1538389"/>
                  </a:lnTo>
                  <a:lnTo>
                    <a:pt x="47999" y="1538389"/>
                  </a:lnTo>
                  <a:lnTo>
                    <a:pt x="47999" y="1490389"/>
                  </a:lnTo>
                  <a:close/>
                </a:path>
                <a:path w="267970" h="2078989">
                  <a:moveTo>
                    <a:pt x="28799" y="1394388"/>
                  </a:moveTo>
                  <a:lnTo>
                    <a:pt x="0" y="1394388"/>
                  </a:lnTo>
                  <a:lnTo>
                    <a:pt x="0" y="1442389"/>
                  </a:lnTo>
                  <a:lnTo>
                    <a:pt x="28799" y="1442389"/>
                  </a:lnTo>
                  <a:lnTo>
                    <a:pt x="28799" y="1394388"/>
                  </a:lnTo>
                  <a:close/>
                </a:path>
                <a:path w="267970" h="2078989">
                  <a:moveTo>
                    <a:pt x="47999" y="1394388"/>
                  </a:moveTo>
                  <a:lnTo>
                    <a:pt x="38399" y="1394388"/>
                  </a:lnTo>
                  <a:lnTo>
                    <a:pt x="38399" y="1442389"/>
                  </a:lnTo>
                  <a:lnTo>
                    <a:pt x="47999" y="1442389"/>
                  </a:lnTo>
                  <a:lnTo>
                    <a:pt x="47999" y="1394388"/>
                  </a:lnTo>
                  <a:close/>
                </a:path>
                <a:path w="267970" h="2078989">
                  <a:moveTo>
                    <a:pt x="28799" y="1298389"/>
                  </a:moveTo>
                  <a:lnTo>
                    <a:pt x="0" y="1298389"/>
                  </a:lnTo>
                  <a:lnTo>
                    <a:pt x="0" y="1346389"/>
                  </a:lnTo>
                  <a:lnTo>
                    <a:pt x="28799" y="1346389"/>
                  </a:lnTo>
                  <a:lnTo>
                    <a:pt x="28799" y="1298389"/>
                  </a:lnTo>
                  <a:close/>
                </a:path>
                <a:path w="267970" h="2078989">
                  <a:moveTo>
                    <a:pt x="47999" y="1298389"/>
                  </a:moveTo>
                  <a:lnTo>
                    <a:pt x="38399" y="1298389"/>
                  </a:lnTo>
                  <a:lnTo>
                    <a:pt x="38399" y="1346389"/>
                  </a:lnTo>
                  <a:lnTo>
                    <a:pt x="47999" y="1346389"/>
                  </a:lnTo>
                  <a:lnTo>
                    <a:pt x="47999" y="1298389"/>
                  </a:lnTo>
                  <a:close/>
                </a:path>
                <a:path w="267970" h="2078989">
                  <a:moveTo>
                    <a:pt x="28799" y="1202389"/>
                  </a:moveTo>
                  <a:lnTo>
                    <a:pt x="0" y="1202389"/>
                  </a:lnTo>
                  <a:lnTo>
                    <a:pt x="0" y="1250389"/>
                  </a:lnTo>
                  <a:lnTo>
                    <a:pt x="28799" y="1250389"/>
                  </a:lnTo>
                  <a:lnTo>
                    <a:pt x="28799" y="1202389"/>
                  </a:lnTo>
                  <a:close/>
                </a:path>
                <a:path w="267970" h="2078989">
                  <a:moveTo>
                    <a:pt x="47999" y="1202389"/>
                  </a:moveTo>
                  <a:lnTo>
                    <a:pt x="38399" y="1202389"/>
                  </a:lnTo>
                  <a:lnTo>
                    <a:pt x="38399" y="1250389"/>
                  </a:lnTo>
                  <a:lnTo>
                    <a:pt x="47999" y="1250389"/>
                  </a:lnTo>
                  <a:lnTo>
                    <a:pt x="47999" y="1202389"/>
                  </a:lnTo>
                  <a:close/>
                </a:path>
                <a:path w="267970" h="2078989">
                  <a:moveTo>
                    <a:pt x="28799" y="1106389"/>
                  </a:moveTo>
                  <a:lnTo>
                    <a:pt x="0" y="1106389"/>
                  </a:lnTo>
                  <a:lnTo>
                    <a:pt x="0" y="1154389"/>
                  </a:lnTo>
                  <a:lnTo>
                    <a:pt x="28799" y="1154389"/>
                  </a:lnTo>
                  <a:lnTo>
                    <a:pt x="28799" y="1106389"/>
                  </a:lnTo>
                  <a:close/>
                </a:path>
                <a:path w="267970" h="2078989">
                  <a:moveTo>
                    <a:pt x="47999" y="1106389"/>
                  </a:moveTo>
                  <a:lnTo>
                    <a:pt x="38399" y="1106389"/>
                  </a:lnTo>
                  <a:lnTo>
                    <a:pt x="38399" y="1154389"/>
                  </a:lnTo>
                  <a:lnTo>
                    <a:pt x="47999" y="1154389"/>
                  </a:lnTo>
                  <a:lnTo>
                    <a:pt x="47999" y="1106389"/>
                  </a:lnTo>
                  <a:close/>
                </a:path>
                <a:path w="267970" h="2078989">
                  <a:moveTo>
                    <a:pt x="28799" y="1010389"/>
                  </a:moveTo>
                  <a:lnTo>
                    <a:pt x="0" y="1010389"/>
                  </a:lnTo>
                  <a:lnTo>
                    <a:pt x="0" y="1058388"/>
                  </a:lnTo>
                  <a:lnTo>
                    <a:pt x="28799" y="1058388"/>
                  </a:lnTo>
                  <a:lnTo>
                    <a:pt x="28799" y="1010389"/>
                  </a:lnTo>
                  <a:close/>
                </a:path>
                <a:path w="267970" h="2078989">
                  <a:moveTo>
                    <a:pt x="47999" y="1010389"/>
                  </a:moveTo>
                  <a:lnTo>
                    <a:pt x="38399" y="1010389"/>
                  </a:lnTo>
                  <a:lnTo>
                    <a:pt x="38399" y="1058388"/>
                  </a:lnTo>
                  <a:lnTo>
                    <a:pt x="47999" y="1058388"/>
                  </a:lnTo>
                  <a:lnTo>
                    <a:pt x="47999" y="1010389"/>
                  </a:lnTo>
                  <a:close/>
                </a:path>
                <a:path w="267970" h="2078989">
                  <a:moveTo>
                    <a:pt x="28799" y="914389"/>
                  </a:moveTo>
                  <a:lnTo>
                    <a:pt x="0" y="914389"/>
                  </a:lnTo>
                  <a:lnTo>
                    <a:pt x="0" y="962389"/>
                  </a:lnTo>
                  <a:lnTo>
                    <a:pt x="28799" y="962389"/>
                  </a:lnTo>
                  <a:lnTo>
                    <a:pt x="28799" y="914389"/>
                  </a:lnTo>
                  <a:close/>
                </a:path>
                <a:path w="267970" h="2078989">
                  <a:moveTo>
                    <a:pt x="47999" y="914389"/>
                  </a:moveTo>
                  <a:lnTo>
                    <a:pt x="38399" y="914389"/>
                  </a:lnTo>
                  <a:lnTo>
                    <a:pt x="38399" y="962389"/>
                  </a:lnTo>
                  <a:lnTo>
                    <a:pt x="47999" y="962389"/>
                  </a:lnTo>
                  <a:lnTo>
                    <a:pt x="47999" y="914389"/>
                  </a:lnTo>
                  <a:close/>
                </a:path>
                <a:path w="267970" h="2078989">
                  <a:moveTo>
                    <a:pt x="28799" y="818389"/>
                  </a:moveTo>
                  <a:lnTo>
                    <a:pt x="0" y="818389"/>
                  </a:lnTo>
                  <a:lnTo>
                    <a:pt x="0" y="866388"/>
                  </a:lnTo>
                  <a:lnTo>
                    <a:pt x="28799" y="866388"/>
                  </a:lnTo>
                  <a:lnTo>
                    <a:pt x="28799" y="818389"/>
                  </a:lnTo>
                  <a:close/>
                </a:path>
                <a:path w="267970" h="2078989">
                  <a:moveTo>
                    <a:pt x="47999" y="818389"/>
                  </a:moveTo>
                  <a:lnTo>
                    <a:pt x="38399" y="818389"/>
                  </a:lnTo>
                  <a:lnTo>
                    <a:pt x="38399" y="866388"/>
                  </a:lnTo>
                  <a:lnTo>
                    <a:pt x="47999" y="866388"/>
                  </a:lnTo>
                  <a:lnTo>
                    <a:pt x="47999" y="818389"/>
                  </a:lnTo>
                  <a:close/>
                </a:path>
                <a:path w="267970" h="2078989">
                  <a:moveTo>
                    <a:pt x="28799" y="722389"/>
                  </a:moveTo>
                  <a:lnTo>
                    <a:pt x="0" y="722389"/>
                  </a:lnTo>
                  <a:lnTo>
                    <a:pt x="0" y="770389"/>
                  </a:lnTo>
                  <a:lnTo>
                    <a:pt x="28799" y="770389"/>
                  </a:lnTo>
                  <a:lnTo>
                    <a:pt x="28799" y="722389"/>
                  </a:lnTo>
                  <a:close/>
                </a:path>
                <a:path w="267970" h="2078989">
                  <a:moveTo>
                    <a:pt x="47999" y="722389"/>
                  </a:moveTo>
                  <a:lnTo>
                    <a:pt x="38399" y="722389"/>
                  </a:lnTo>
                  <a:lnTo>
                    <a:pt x="38399" y="770389"/>
                  </a:lnTo>
                  <a:lnTo>
                    <a:pt x="47999" y="770389"/>
                  </a:lnTo>
                  <a:lnTo>
                    <a:pt x="47999" y="722389"/>
                  </a:lnTo>
                  <a:close/>
                </a:path>
                <a:path w="267970" h="2078989">
                  <a:moveTo>
                    <a:pt x="28799" y="626389"/>
                  </a:moveTo>
                  <a:lnTo>
                    <a:pt x="0" y="626389"/>
                  </a:lnTo>
                  <a:lnTo>
                    <a:pt x="0" y="674389"/>
                  </a:lnTo>
                  <a:lnTo>
                    <a:pt x="28799" y="674389"/>
                  </a:lnTo>
                  <a:lnTo>
                    <a:pt x="28799" y="626389"/>
                  </a:lnTo>
                  <a:close/>
                </a:path>
                <a:path w="267970" h="2078989">
                  <a:moveTo>
                    <a:pt x="47999" y="626389"/>
                  </a:moveTo>
                  <a:lnTo>
                    <a:pt x="38399" y="626389"/>
                  </a:lnTo>
                  <a:lnTo>
                    <a:pt x="38399" y="674389"/>
                  </a:lnTo>
                  <a:lnTo>
                    <a:pt x="47999" y="674389"/>
                  </a:lnTo>
                  <a:lnTo>
                    <a:pt x="47999" y="626389"/>
                  </a:lnTo>
                  <a:close/>
                </a:path>
                <a:path w="267970" h="2078989">
                  <a:moveTo>
                    <a:pt x="28799" y="530388"/>
                  </a:moveTo>
                  <a:lnTo>
                    <a:pt x="0" y="530388"/>
                  </a:lnTo>
                  <a:lnTo>
                    <a:pt x="0" y="578389"/>
                  </a:lnTo>
                  <a:lnTo>
                    <a:pt x="28799" y="578389"/>
                  </a:lnTo>
                  <a:lnTo>
                    <a:pt x="28799" y="530388"/>
                  </a:lnTo>
                  <a:close/>
                </a:path>
                <a:path w="267970" h="2078989">
                  <a:moveTo>
                    <a:pt x="47999" y="530388"/>
                  </a:moveTo>
                  <a:lnTo>
                    <a:pt x="38399" y="530388"/>
                  </a:lnTo>
                  <a:lnTo>
                    <a:pt x="38399" y="578389"/>
                  </a:lnTo>
                  <a:lnTo>
                    <a:pt x="47999" y="578389"/>
                  </a:lnTo>
                  <a:lnTo>
                    <a:pt x="47999" y="530388"/>
                  </a:lnTo>
                  <a:close/>
                </a:path>
                <a:path w="267970" h="2078989">
                  <a:moveTo>
                    <a:pt x="28799" y="434389"/>
                  </a:moveTo>
                  <a:lnTo>
                    <a:pt x="0" y="434389"/>
                  </a:lnTo>
                  <a:lnTo>
                    <a:pt x="0" y="482389"/>
                  </a:lnTo>
                  <a:lnTo>
                    <a:pt x="28799" y="482389"/>
                  </a:lnTo>
                  <a:lnTo>
                    <a:pt x="28799" y="434389"/>
                  </a:lnTo>
                  <a:close/>
                </a:path>
                <a:path w="267970" h="2078989">
                  <a:moveTo>
                    <a:pt x="47999" y="434389"/>
                  </a:moveTo>
                  <a:lnTo>
                    <a:pt x="38399" y="434389"/>
                  </a:lnTo>
                  <a:lnTo>
                    <a:pt x="38399" y="482389"/>
                  </a:lnTo>
                  <a:lnTo>
                    <a:pt x="47999" y="482389"/>
                  </a:lnTo>
                  <a:lnTo>
                    <a:pt x="47999" y="434389"/>
                  </a:lnTo>
                  <a:close/>
                </a:path>
                <a:path w="267970" h="2078989">
                  <a:moveTo>
                    <a:pt x="28799" y="338388"/>
                  </a:moveTo>
                  <a:lnTo>
                    <a:pt x="0" y="338388"/>
                  </a:lnTo>
                  <a:lnTo>
                    <a:pt x="0" y="386389"/>
                  </a:lnTo>
                  <a:lnTo>
                    <a:pt x="28799" y="386389"/>
                  </a:lnTo>
                  <a:lnTo>
                    <a:pt x="28799" y="338388"/>
                  </a:lnTo>
                  <a:close/>
                </a:path>
                <a:path w="267970" h="2078989">
                  <a:moveTo>
                    <a:pt x="47999" y="338388"/>
                  </a:moveTo>
                  <a:lnTo>
                    <a:pt x="38399" y="338388"/>
                  </a:lnTo>
                  <a:lnTo>
                    <a:pt x="38399" y="386389"/>
                  </a:lnTo>
                  <a:lnTo>
                    <a:pt x="47999" y="386389"/>
                  </a:lnTo>
                  <a:lnTo>
                    <a:pt x="47999" y="338388"/>
                  </a:lnTo>
                  <a:close/>
                </a:path>
                <a:path w="267970" h="2078989">
                  <a:moveTo>
                    <a:pt x="28799" y="242389"/>
                  </a:moveTo>
                  <a:lnTo>
                    <a:pt x="0" y="242389"/>
                  </a:lnTo>
                  <a:lnTo>
                    <a:pt x="0" y="290389"/>
                  </a:lnTo>
                  <a:lnTo>
                    <a:pt x="28799" y="290389"/>
                  </a:lnTo>
                  <a:lnTo>
                    <a:pt x="28799" y="242389"/>
                  </a:lnTo>
                  <a:close/>
                </a:path>
                <a:path w="267970" h="2078989">
                  <a:moveTo>
                    <a:pt x="47999" y="242389"/>
                  </a:moveTo>
                  <a:lnTo>
                    <a:pt x="38399" y="242389"/>
                  </a:lnTo>
                  <a:lnTo>
                    <a:pt x="38399" y="290389"/>
                  </a:lnTo>
                  <a:lnTo>
                    <a:pt x="47999" y="290389"/>
                  </a:lnTo>
                  <a:lnTo>
                    <a:pt x="47999" y="242389"/>
                  </a:lnTo>
                  <a:close/>
                </a:path>
                <a:path w="267970" h="2078989">
                  <a:moveTo>
                    <a:pt x="28799" y="146389"/>
                  </a:moveTo>
                  <a:lnTo>
                    <a:pt x="0" y="146389"/>
                  </a:lnTo>
                  <a:lnTo>
                    <a:pt x="0" y="194390"/>
                  </a:lnTo>
                  <a:lnTo>
                    <a:pt x="28799" y="194390"/>
                  </a:lnTo>
                  <a:lnTo>
                    <a:pt x="28799" y="146389"/>
                  </a:lnTo>
                  <a:close/>
                </a:path>
                <a:path w="267970" h="2078989">
                  <a:moveTo>
                    <a:pt x="47999" y="146389"/>
                  </a:moveTo>
                  <a:lnTo>
                    <a:pt x="38399" y="146389"/>
                  </a:lnTo>
                  <a:lnTo>
                    <a:pt x="38399" y="194390"/>
                  </a:lnTo>
                  <a:lnTo>
                    <a:pt x="47999" y="194390"/>
                  </a:lnTo>
                  <a:lnTo>
                    <a:pt x="47999" y="146389"/>
                  </a:lnTo>
                  <a:close/>
                </a:path>
                <a:path w="267970" h="2078989">
                  <a:moveTo>
                    <a:pt x="2645" y="43436"/>
                  </a:moveTo>
                  <a:lnTo>
                    <a:pt x="1344" y="47623"/>
                  </a:lnTo>
                  <a:lnTo>
                    <a:pt x="1024" y="49199"/>
                  </a:lnTo>
                  <a:lnTo>
                    <a:pt x="759" y="51974"/>
                  </a:lnTo>
                  <a:lnTo>
                    <a:pt x="0" y="60576"/>
                  </a:lnTo>
                  <a:lnTo>
                    <a:pt x="0" y="98389"/>
                  </a:lnTo>
                  <a:lnTo>
                    <a:pt x="28799" y="98389"/>
                  </a:lnTo>
                  <a:lnTo>
                    <a:pt x="28799" y="60576"/>
                  </a:lnTo>
                  <a:lnTo>
                    <a:pt x="29470" y="54166"/>
                  </a:lnTo>
                  <a:lnTo>
                    <a:pt x="30151" y="51974"/>
                  </a:lnTo>
                  <a:lnTo>
                    <a:pt x="2645" y="43436"/>
                  </a:lnTo>
                  <a:close/>
                </a:path>
                <a:path w="267970" h="2078989">
                  <a:moveTo>
                    <a:pt x="39319" y="54820"/>
                  </a:moveTo>
                  <a:lnTo>
                    <a:pt x="38924" y="56090"/>
                  </a:lnTo>
                  <a:lnTo>
                    <a:pt x="38399" y="60576"/>
                  </a:lnTo>
                  <a:lnTo>
                    <a:pt x="38399" y="98389"/>
                  </a:lnTo>
                  <a:lnTo>
                    <a:pt x="47999" y="98389"/>
                  </a:lnTo>
                  <a:lnTo>
                    <a:pt x="47999" y="60576"/>
                  </a:lnTo>
                  <a:lnTo>
                    <a:pt x="48379" y="58013"/>
                  </a:lnTo>
                  <a:lnTo>
                    <a:pt x="48487" y="57666"/>
                  </a:lnTo>
                  <a:lnTo>
                    <a:pt x="39319" y="54820"/>
                  </a:lnTo>
                  <a:close/>
                </a:path>
                <a:path w="267970" h="2078989">
                  <a:moveTo>
                    <a:pt x="109392" y="0"/>
                  </a:moveTo>
                  <a:lnTo>
                    <a:pt x="61393" y="0"/>
                  </a:lnTo>
                  <a:lnTo>
                    <a:pt x="61393" y="28799"/>
                  </a:lnTo>
                  <a:lnTo>
                    <a:pt x="109392" y="28799"/>
                  </a:lnTo>
                  <a:lnTo>
                    <a:pt x="109392" y="0"/>
                  </a:lnTo>
                  <a:close/>
                </a:path>
                <a:path w="267970" h="2078989">
                  <a:moveTo>
                    <a:pt x="109392" y="38399"/>
                  </a:moveTo>
                  <a:lnTo>
                    <a:pt x="61393" y="38399"/>
                  </a:lnTo>
                  <a:lnTo>
                    <a:pt x="61393" y="47999"/>
                  </a:lnTo>
                  <a:lnTo>
                    <a:pt x="109392" y="47999"/>
                  </a:lnTo>
                  <a:lnTo>
                    <a:pt x="109392" y="38399"/>
                  </a:lnTo>
                  <a:close/>
                </a:path>
                <a:path w="267970" h="2078989">
                  <a:moveTo>
                    <a:pt x="205393" y="0"/>
                  </a:moveTo>
                  <a:lnTo>
                    <a:pt x="157393" y="0"/>
                  </a:lnTo>
                  <a:lnTo>
                    <a:pt x="157393" y="28799"/>
                  </a:lnTo>
                  <a:lnTo>
                    <a:pt x="205393" y="28799"/>
                  </a:lnTo>
                  <a:lnTo>
                    <a:pt x="205393" y="0"/>
                  </a:lnTo>
                  <a:close/>
                </a:path>
                <a:path w="267970" h="2078989">
                  <a:moveTo>
                    <a:pt x="205393" y="38399"/>
                  </a:moveTo>
                  <a:lnTo>
                    <a:pt x="157393" y="38399"/>
                  </a:lnTo>
                  <a:lnTo>
                    <a:pt x="157393" y="47999"/>
                  </a:lnTo>
                  <a:lnTo>
                    <a:pt x="205393" y="47999"/>
                  </a:lnTo>
                  <a:lnTo>
                    <a:pt x="205393" y="38399"/>
                  </a:lnTo>
                  <a:close/>
                </a:path>
                <a:path w="267970" h="2078989">
                  <a:moveTo>
                    <a:pt x="264612" y="42797"/>
                  </a:moveTo>
                  <a:lnTo>
                    <a:pt x="237106" y="51335"/>
                  </a:lnTo>
                  <a:lnTo>
                    <a:pt x="237985" y="54166"/>
                  </a:lnTo>
                  <a:lnTo>
                    <a:pt x="238679" y="61057"/>
                  </a:lnTo>
                  <a:lnTo>
                    <a:pt x="238655" y="97720"/>
                  </a:lnTo>
                  <a:lnTo>
                    <a:pt x="267455" y="97720"/>
                  </a:lnTo>
                  <a:lnTo>
                    <a:pt x="267335" y="58168"/>
                  </a:lnTo>
                  <a:lnTo>
                    <a:pt x="266430" y="49199"/>
                  </a:lnTo>
                  <a:lnTo>
                    <a:pt x="266109" y="47622"/>
                  </a:lnTo>
                  <a:lnTo>
                    <a:pt x="264612" y="42797"/>
                  </a:lnTo>
                  <a:close/>
                </a:path>
                <a:path w="267970" h="2078989">
                  <a:moveTo>
                    <a:pt x="227938" y="54182"/>
                  </a:moveTo>
                  <a:lnTo>
                    <a:pt x="218768" y="57028"/>
                  </a:lnTo>
                  <a:lnTo>
                    <a:pt x="219076" y="58013"/>
                  </a:lnTo>
                  <a:lnTo>
                    <a:pt x="219479" y="62020"/>
                  </a:lnTo>
                  <a:lnTo>
                    <a:pt x="219455" y="97720"/>
                  </a:lnTo>
                  <a:lnTo>
                    <a:pt x="229055" y="97720"/>
                  </a:lnTo>
                  <a:lnTo>
                    <a:pt x="229128" y="62020"/>
                  </a:lnTo>
                  <a:lnTo>
                    <a:pt x="228530" y="56090"/>
                  </a:lnTo>
                  <a:lnTo>
                    <a:pt x="227938" y="54182"/>
                  </a:lnTo>
                  <a:close/>
                </a:path>
                <a:path w="267970" h="2078989">
                  <a:moveTo>
                    <a:pt x="267455" y="145719"/>
                  </a:moveTo>
                  <a:lnTo>
                    <a:pt x="238655" y="145719"/>
                  </a:lnTo>
                  <a:lnTo>
                    <a:pt x="238655" y="193720"/>
                  </a:lnTo>
                  <a:lnTo>
                    <a:pt x="267455" y="193720"/>
                  </a:lnTo>
                  <a:lnTo>
                    <a:pt x="267455" y="145719"/>
                  </a:lnTo>
                  <a:close/>
                </a:path>
                <a:path w="267970" h="2078989">
                  <a:moveTo>
                    <a:pt x="229055" y="145719"/>
                  </a:moveTo>
                  <a:lnTo>
                    <a:pt x="219455" y="145719"/>
                  </a:lnTo>
                  <a:lnTo>
                    <a:pt x="219455" y="193720"/>
                  </a:lnTo>
                  <a:lnTo>
                    <a:pt x="229055" y="193720"/>
                  </a:lnTo>
                  <a:lnTo>
                    <a:pt x="229055" y="145719"/>
                  </a:lnTo>
                  <a:close/>
                </a:path>
                <a:path w="267970" h="2078989">
                  <a:moveTo>
                    <a:pt x="267455" y="241720"/>
                  </a:moveTo>
                  <a:lnTo>
                    <a:pt x="238655" y="241720"/>
                  </a:lnTo>
                  <a:lnTo>
                    <a:pt x="238655" y="289720"/>
                  </a:lnTo>
                  <a:lnTo>
                    <a:pt x="267455" y="289720"/>
                  </a:lnTo>
                  <a:lnTo>
                    <a:pt x="267455" y="241720"/>
                  </a:lnTo>
                  <a:close/>
                </a:path>
                <a:path w="267970" h="2078989">
                  <a:moveTo>
                    <a:pt x="229055" y="241720"/>
                  </a:moveTo>
                  <a:lnTo>
                    <a:pt x="219455" y="241720"/>
                  </a:lnTo>
                  <a:lnTo>
                    <a:pt x="219455" y="289720"/>
                  </a:lnTo>
                  <a:lnTo>
                    <a:pt x="229055" y="289720"/>
                  </a:lnTo>
                  <a:lnTo>
                    <a:pt x="229055" y="241720"/>
                  </a:lnTo>
                  <a:close/>
                </a:path>
                <a:path w="267970" h="2078989">
                  <a:moveTo>
                    <a:pt x="267455" y="337719"/>
                  </a:moveTo>
                  <a:lnTo>
                    <a:pt x="238655" y="337719"/>
                  </a:lnTo>
                  <a:lnTo>
                    <a:pt x="238655" y="385720"/>
                  </a:lnTo>
                  <a:lnTo>
                    <a:pt x="267455" y="385720"/>
                  </a:lnTo>
                  <a:lnTo>
                    <a:pt x="267455" y="337719"/>
                  </a:lnTo>
                  <a:close/>
                </a:path>
                <a:path w="267970" h="2078989">
                  <a:moveTo>
                    <a:pt x="229055" y="337719"/>
                  </a:moveTo>
                  <a:lnTo>
                    <a:pt x="219455" y="337719"/>
                  </a:lnTo>
                  <a:lnTo>
                    <a:pt x="219455" y="385720"/>
                  </a:lnTo>
                  <a:lnTo>
                    <a:pt x="229055" y="385720"/>
                  </a:lnTo>
                  <a:lnTo>
                    <a:pt x="229055" y="337719"/>
                  </a:lnTo>
                  <a:close/>
                </a:path>
                <a:path w="267970" h="2078989">
                  <a:moveTo>
                    <a:pt x="267455" y="433720"/>
                  </a:moveTo>
                  <a:lnTo>
                    <a:pt x="238655" y="433720"/>
                  </a:lnTo>
                  <a:lnTo>
                    <a:pt x="238655" y="481719"/>
                  </a:lnTo>
                  <a:lnTo>
                    <a:pt x="267455" y="481719"/>
                  </a:lnTo>
                  <a:lnTo>
                    <a:pt x="267455" y="433720"/>
                  </a:lnTo>
                  <a:close/>
                </a:path>
                <a:path w="267970" h="2078989">
                  <a:moveTo>
                    <a:pt x="229055" y="433720"/>
                  </a:moveTo>
                  <a:lnTo>
                    <a:pt x="219455" y="433720"/>
                  </a:lnTo>
                  <a:lnTo>
                    <a:pt x="219455" y="481719"/>
                  </a:lnTo>
                  <a:lnTo>
                    <a:pt x="229055" y="481719"/>
                  </a:lnTo>
                  <a:lnTo>
                    <a:pt x="229055" y="433720"/>
                  </a:lnTo>
                  <a:close/>
                </a:path>
                <a:path w="267970" h="2078989">
                  <a:moveTo>
                    <a:pt x="267455" y="529719"/>
                  </a:moveTo>
                  <a:lnTo>
                    <a:pt x="238655" y="529719"/>
                  </a:lnTo>
                  <a:lnTo>
                    <a:pt x="238655" y="577720"/>
                  </a:lnTo>
                  <a:lnTo>
                    <a:pt x="267455" y="577720"/>
                  </a:lnTo>
                  <a:lnTo>
                    <a:pt x="267455" y="529719"/>
                  </a:lnTo>
                  <a:close/>
                </a:path>
                <a:path w="267970" h="2078989">
                  <a:moveTo>
                    <a:pt x="229055" y="529719"/>
                  </a:moveTo>
                  <a:lnTo>
                    <a:pt x="219455" y="529719"/>
                  </a:lnTo>
                  <a:lnTo>
                    <a:pt x="219455" y="577720"/>
                  </a:lnTo>
                  <a:lnTo>
                    <a:pt x="229055" y="577720"/>
                  </a:lnTo>
                  <a:lnTo>
                    <a:pt x="229055" y="529719"/>
                  </a:lnTo>
                  <a:close/>
                </a:path>
                <a:path w="267970" h="2078989">
                  <a:moveTo>
                    <a:pt x="267455" y="625720"/>
                  </a:moveTo>
                  <a:lnTo>
                    <a:pt x="238655" y="625720"/>
                  </a:lnTo>
                  <a:lnTo>
                    <a:pt x="238655" y="673719"/>
                  </a:lnTo>
                  <a:lnTo>
                    <a:pt x="267455" y="673719"/>
                  </a:lnTo>
                  <a:lnTo>
                    <a:pt x="267455" y="625720"/>
                  </a:lnTo>
                  <a:close/>
                </a:path>
                <a:path w="267970" h="2078989">
                  <a:moveTo>
                    <a:pt x="229055" y="625720"/>
                  </a:moveTo>
                  <a:lnTo>
                    <a:pt x="219455" y="625720"/>
                  </a:lnTo>
                  <a:lnTo>
                    <a:pt x="219455" y="673719"/>
                  </a:lnTo>
                  <a:lnTo>
                    <a:pt x="229055" y="673719"/>
                  </a:lnTo>
                  <a:lnTo>
                    <a:pt x="229055" y="625720"/>
                  </a:lnTo>
                  <a:close/>
                </a:path>
                <a:path w="267970" h="2078989">
                  <a:moveTo>
                    <a:pt x="267455" y="721720"/>
                  </a:moveTo>
                  <a:lnTo>
                    <a:pt x="238655" y="721720"/>
                  </a:lnTo>
                  <a:lnTo>
                    <a:pt x="238655" y="769720"/>
                  </a:lnTo>
                  <a:lnTo>
                    <a:pt x="267455" y="769720"/>
                  </a:lnTo>
                  <a:lnTo>
                    <a:pt x="267455" y="721720"/>
                  </a:lnTo>
                  <a:close/>
                </a:path>
                <a:path w="267970" h="2078989">
                  <a:moveTo>
                    <a:pt x="229055" y="721720"/>
                  </a:moveTo>
                  <a:lnTo>
                    <a:pt x="219455" y="721720"/>
                  </a:lnTo>
                  <a:lnTo>
                    <a:pt x="219455" y="769720"/>
                  </a:lnTo>
                  <a:lnTo>
                    <a:pt x="229055" y="769720"/>
                  </a:lnTo>
                  <a:lnTo>
                    <a:pt x="229055" y="721720"/>
                  </a:lnTo>
                  <a:close/>
                </a:path>
                <a:path w="267970" h="2078989">
                  <a:moveTo>
                    <a:pt x="267455" y="817719"/>
                  </a:moveTo>
                  <a:lnTo>
                    <a:pt x="238655" y="817719"/>
                  </a:lnTo>
                  <a:lnTo>
                    <a:pt x="238655" y="865719"/>
                  </a:lnTo>
                  <a:lnTo>
                    <a:pt x="267455" y="865719"/>
                  </a:lnTo>
                  <a:lnTo>
                    <a:pt x="267455" y="817719"/>
                  </a:lnTo>
                  <a:close/>
                </a:path>
                <a:path w="267970" h="2078989">
                  <a:moveTo>
                    <a:pt x="229055" y="817719"/>
                  </a:moveTo>
                  <a:lnTo>
                    <a:pt x="219455" y="817719"/>
                  </a:lnTo>
                  <a:lnTo>
                    <a:pt x="219455" y="865719"/>
                  </a:lnTo>
                  <a:lnTo>
                    <a:pt x="229055" y="865719"/>
                  </a:lnTo>
                  <a:lnTo>
                    <a:pt x="229055" y="817719"/>
                  </a:lnTo>
                  <a:close/>
                </a:path>
                <a:path w="267970" h="2078989">
                  <a:moveTo>
                    <a:pt x="267455" y="913720"/>
                  </a:moveTo>
                  <a:lnTo>
                    <a:pt x="238655" y="913720"/>
                  </a:lnTo>
                  <a:lnTo>
                    <a:pt x="238655" y="961720"/>
                  </a:lnTo>
                  <a:lnTo>
                    <a:pt x="267455" y="961720"/>
                  </a:lnTo>
                  <a:lnTo>
                    <a:pt x="267455" y="913720"/>
                  </a:lnTo>
                  <a:close/>
                </a:path>
                <a:path w="267970" h="2078989">
                  <a:moveTo>
                    <a:pt x="229055" y="913720"/>
                  </a:moveTo>
                  <a:lnTo>
                    <a:pt x="219455" y="913720"/>
                  </a:lnTo>
                  <a:lnTo>
                    <a:pt x="219455" y="961720"/>
                  </a:lnTo>
                  <a:lnTo>
                    <a:pt x="229055" y="961720"/>
                  </a:lnTo>
                  <a:lnTo>
                    <a:pt x="229055" y="913720"/>
                  </a:lnTo>
                  <a:close/>
                </a:path>
                <a:path w="267970" h="2078989">
                  <a:moveTo>
                    <a:pt x="267455" y="1009719"/>
                  </a:moveTo>
                  <a:lnTo>
                    <a:pt x="238655" y="1009719"/>
                  </a:lnTo>
                  <a:lnTo>
                    <a:pt x="238655" y="1057719"/>
                  </a:lnTo>
                  <a:lnTo>
                    <a:pt x="267455" y="1057719"/>
                  </a:lnTo>
                  <a:lnTo>
                    <a:pt x="267455" y="1009719"/>
                  </a:lnTo>
                  <a:close/>
                </a:path>
                <a:path w="267970" h="2078989">
                  <a:moveTo>
                    <a:pt x="229055" y="1009719"/>
                  </a:moveTo>
                  <a:lnTo>
                    <a:pt x="219455" y="1009719"/>
                  </a:lnTo>
                  <a:lnTo>
                    <a:pt x="219455" y="1057719"/>
                  </a:lnTo>
                  <a:lnTo>
                    <a:pt x="229055" y="1057719"/>
                  </a:lnTo>
                  <a:lnTo>
                    <a:pt x="229055" y="1009719"/>
                  </a:lnTo>
                  <a:close/>
                </a:path>
                <a:path w="267970" h="2078989">
                  <a:moveTo>
                    <a:pt x="267455" y="1105720"/>
                  </a:moveTo>
                  <a:lnTo>
                    <a:pt x="238655" y="1105720"/>
                  </a:lnTo>
                  <a:lnTo>
                    <a:pt x="238655" y="1153720"/>
                  </a:lnTo>
                  <a:lnTo>
                    <a:pt x="267455" y="1153720"/>
                  </a:lnTo>
                  <a:lnTo>
                    <a:pt x="267455" y="1105720"/>
                  </a:lnTo>
                  <a:close/>
                </a:path>
                <a:path w="267970" h="2078989">
                  <a:moveTo>
                    <a:pt x="229055" y="1105720"/>
                  </a:moveTo>
                  <a:lnTo>
                    <a:pt x="219455" y="1105720"/>
                  </a:lnTo>
                  <a:lnTo>
                    <a:pt x="219455" y="1153720"/>
                  </a:lnTo>
                  <a:lnTo>
                    <a:pt x="229055" y="1153720"/>
                  </a:lnTo>
                  <a:lnTo>
                    <a:pt x="229055" y="1105720"/>
                  </a:lnTo>
                  <a:close/>
                </a:path>
                <a:path w="267970" h="2078989">
                  <a:moveTo>
                    <a:pt x="267455" y="1201719"/>
                  </a:moveTo>
                  <a:lnTo>
                    <a:pt x="238655" y="1201719"/>
                  </a:lnTo>
                  <a:lnTo>
                    <a:pt x="238655" y="1249720"/>
                  </a:lnTo>
                  <a:lnTo>
                    <a:pt x="267455" y="1249720"/>
                  </a:lnTo>
                  <a:lnTo>
                    <a:pt x="267455" y="1201719"/>
                  </a:lnTo>
                  <a:close/>
                </a:path>
                <a:path w="267970" h="2078989">
                  <a:moveTo>
                    <a:pt x="229055" y="1201719"/>
                  </a:moveTo>
                  <a:lnTo>
                    <a:pt x="219455" y="1201719"/>
                  </a:lnTo>
                  <a:lnTo>
                    <a:pt x="219455" y="1249720"/>
                  </a:lnTo>
                  <a:lnTo>
                    <a:pt x="229055" y="1249720"/>
                  </a:lnTo>
                  <a:lnTo>
                    <a:pt x="229055" y="1201719"/>
                  </a:lnTo>
                  <a:close/>
                </a:path>
                <a:path w="267970" h="2078989">
                  <a:moveTo>
                    <a:pt x="267455" y="1297720"/>
                  </a:moveTo>
                  <a:lnTo>
                    <a:pt x="238655" y="1297720"/>
                  </a:lnTo>
                  <a:lnTo>
                    <a:pt x="238655" y="1345719"/>
                  </a:lnTo>
                  <a:lnTo>
                    <a:pt x="267455" y="1345719"/>
                  </a:lnTo>
                  <a:lnTo>
                    <a:pt x="267455" y="1297720"/>
                  </a:lnTo>
                  <a:close/>
                </a:path>
                <a:path w="267970" h="2078989">
                  <a:moveTo>
                    <a:pt x="229055" y="1297720"/>
                  </a:moveTo>
                  <a:lnTo>
                    <a:pt x="219455" y="1297720"/>
                  </a:lnTo>
                  <a:lnTo>
                    <a:pt x="219455" y="1345719"/>
                  </a:lnTo>
                  <a:lnTo>
                    <a:pt x="229055" y="1345719"/>
                  </a:lnTo>
                  <a:lnTo>
                    <a:pt x="229055" y="1297720"/>
                  </a:lnTo>
                  <a:close/>
                </a:path>
                <a:path w="267970" h="2078989">
                  <a:moveTo>
                    <a:pt x="267455" y="1393719"/>
                  </a:moveTo>
                  <a:lnTo>
                    <a:pt x="238655" y="1393719"/>
                  </a:lnTo>
                  <a:lnTo>
                    <a:pt x="238655" y="1441720"/>
                  </a:lnTo>
                  <a:lnTo>
                    <a:pt x="267455" y="1441720"/>
                  </a:lnTo>
                  <a:lnTo>
                    <a:pt x="267455" y="1393719"/>
                  </a:lnTo>
                  <a:close/>
                </a:path>
                <a:path w="267970" h="2078989">
                  <a:moveTo>
                    <a:pt x="229055" y="1393719"/>
                  </a:moveTo>
                  <a:lnTo>
                    <a:pt x="219455" y="1393719"/>
                  </a:lnTo>
                  <a:lnTo>
                    <a:pt x="219455" y="1441720"/>
                  </a:lnTo>
                  <a:lnTo>
                    <a:pt x="229055" y="1441720"/>
                  </a:lnTo>
                  <a:lnTo>
                    <a:pt x="229055" y="1393719"/>
                  </a:lnTo>
                  <a:close/>
                </a:path>
                <a:path w="267970" h="2078989">
                  <a:moveTo>
                    <a:pt x="267455" y="1489720"/>
                  </a:moveTo>
                  <a:lnTo>
                    <a:pt x="238655" y="1489720"/>
                  </a:lnTo>
                  <a:lnTo>
                    <a:pt x="238655" y="1537719"/>
                  </a:lnTo>
                  <a:lnTo>
                    <a:pt x="267455" y="1537719"/>
                  </a:lnTo>
                  <a:lnTo>
                    <a:pt x="267455" y="1489720"/>
                  </a:lnTo>
                  <a:close/>
                </a:path>
                <a:path w="267970" h="2078989">
                  <a:moveTo>
                    <a:pt x="229055" y="1489720"/>
                  </a:moveTo>
                  <a:lnTo>
                    <a:pt x="219455" y="1489720"/>
                  </a:lnTo>
                  <a:lnTo>
                    <a:pt x="219455" y="1537719"/>
                  </a:lnTo>
                  <a:lnTo>
                    <a:pt x="229055" y="1537719"/>
                  </a:lnTo>
                  <a:lnTo>
                    <a:pt x="229055" y="1489720"/>
                  </a:lnTo>
                  <a:close/>
                </a:path>
                <a:path w="267970" h="2078989">
                  <a:moveTo>
                    <a:pt x="267455" y="1585720"/>
                  </a:moveTo>
                  <a:lnTo>
                    <a:pt x="238655" y="1585720"/>
                  </a:lnTo>
                  <a:lnTo>
                    <a:pt x="238655" y="1633720"/>
                  </a:lnTo>
                  <a:lnTo>
                    <a:pt x="267455" y="1633720"/>
                  </a:lnTo>
                  <a:lnTo>
                    <a:pt x="267455" y="1585720"/>
                  </a:lnTo>
                  <a:close/>
                </a:path>
                <a:path w="267970" h="2078989">
                  <a:moveTo>
                    <a:pt x="229055" y="1585720"/>
                  </a:moveTo>
                  <a:lnTo>
                    <a:pt x="219455" y="1585720"/>
                  </a:lnTo>
                  <a:lnTo>
                    <a:pt x="219455" y="1633720"/>
                  </a:lnTo>
                  <a:lnTo>
                    <a:pt x="229055" y="1633720"/>
                  </a:lnTo>
                  <a:lnTo>
                    <a:pt x="229055" y="1585720"/>
                  </a:lnTo>
                  <a:close/>
                </a:path>
                <a:path w="267970" h="2078989">
                  <a:moveTo>
                    <a:pt x="267455" y="1681720"/>
                  </a:moveTo>
                  <a:lnTo>
                    <a:pt x="238655" y="1681720"/>
                  </a:lnTo>
                  <a:lnTo>
                    <a:pt x="238655" y="1729719"/>
                  </a:lnTo>
                  <a:lnTo>
                    <a:pt x="267455" y="1729719"/>
                  </a:lnTo>
                  <a:lnTo>
                    <a:pt x="267455" y="1681720"/>
                  </a:lnTo>
                  <a:close/>
                </a:path>
                <a:path w="267970" h="2078989">
                  <a:moveTo>
                    <a:pt x="229055" y="1681720"/>
                  </a:moveTo>
                  <a:lnTo>
                    <a:pt x="219455" y="1681720"/>
                  </a:lnTo>
                  <a:lnTo>
                    <a:pt x="219455" y="1729719"/>
                  </a:lnTo>
                  <a:lnTo>
                    <a:pt x="229055" y="1729719"/>
                  </a:lnTo>
                  <a:lnTo>
                    <a:pt x="229055" y="1681720"/>
                  </a:lnTo>
                  <a:close/>
                </a:path>
                <a:path w="267970" h="2078989">
                  <a:moveTo>
                    <a:pt x="267455" y="1777720"/>
                  </a:moveTo>
                  <a:lnTo>
                    <a:pt x="238655" y="1777720"/>
                  </a:lnTo>
                  <a:lnTo>
                    <a:pt x="238655" y="1825720"/>
                  </a:lnTo>
                  <a:lnTo>
                    <a:pt x="267455" y="1825720"/>
                  </a:lnTo>
                  <a:lnTo>
                    <a:pt x="267455" y="1777720"/>
                  </a:lnTo>
                  <a:close/>
                </a:path>
                <a:path w="267970" h="2078989">
                  <a:moveTo>
                    <a:pt x="229055" y="1777720"/>
                  </a:moveTo>
                  <a:lnTo>
                    <a:pt x="219455" y="1777720"/>
                  </a:lnTo>
                  <a:lnTo>
                    <a:pt x="219455" y="1825720"/>
                  </a:lnTo>
                  <a:lnTo>
                    <a:pt x="229055" y="1825720"/>
                  </a:lnTo>
                  <a:lnTo>
                    <a:pt x="229055" y="1777720"/>
                  </a:lnTo>
                  <a:close/>
                </a:path>
                <a:path w="267970" h="2078989">
                  <a:moveTo>
                    <a:pt x="267455" y="1873719"/>
                  </a:moveTo>
                  <a:lnTo>
                    <a:pt x="238655" y="1873719"/>
                  </a:lnTo>
                  <a:lnTo>
                    <a:pt x="238655" y="1921719"/>
                  </a:lnTo>
                  <a:lnTo>
                    <a:pt x="267455" y="1921719"/>
                  </a:lnTo>
                  <a:lnTo>
                    <a:pt x="267455" y="1873719"/>
                  </a:lnTo>
                  <a:close/>
                </a:path>
                <a:path w="267970" h="2078989">
                  <a:moveTo>
                    <a:pt x="229055" y="1873719"/>
                  </a:moveTo>
                  <a:lnTo>
                    <a:pt x="219455" y="1873719"/>
                  </a:lnTo>
                  <a:lnTo>
                    <a:pt x="219455" y="1921719"/>
                  </a:lnTo>
                  <a:lnTo>
                    <a:pt x="229055" y="1921719"/>
                  </a:lnTo>
                  <a:lnTo>
                    <a:pt x="229055" y="1873719"/>
                  </a:lnTo>
                  <a:close/>
                </a:path>
                <a:path w="267970" h="2078989">
                  <a:moveTo>
                    <a:pt x="267455" y="1969720"/>
                  </a:moveTo>
                  <a:lnTo>
                    <a:pt x="238655" y="1969720"/>
                  </a:lnTo>
                  <a:lnTo>
                    <a:pt x="238655" y="2017720"/>
                  </a:lnTo>
                  <a:lnTo>
                    <a:pt x="267455" y="2017720"/>
                  </a:lnTo>
                  <a:lnTo>
                    <a:pt x="267455" y="1969720"/>
                  </a:lnTo>
                  <a:close/>
                </a:path>
                <a:path w="267970" h="2078989">
                  <a:moveTo>
                    <a:pt x="229055" y="1969720"/>
                  </a:moveTo>
                  <a:lnTo>
                    <a:pt x="219455" y="1969720"/>
                  </a:lnTo>
                  <a:lnTo>
                    <a:pt x="219455" y="2017720"/>
                  </a:lnTo>
                  <a:lnTo>
                    <a:pt x="229055" y="2017720"/>
                  </a:lnTo>
                  <a:lnTo>
                    <a:pt x="229055" y="1969720"/>
                  </a:lnTo>
                  <a:close/>
                </a:path>
                <a:path w="267970" h="2078989">
                  <a:moveTo>
                    <a:pt x="168918" y="2050166"/>
                  </a:moveTo>
                  <a:lnTo>
                    <a:pt x="168918" y="2078965"/>
                  </a:lnTo>
                  <a:lnTo>
                    <a:pt x="209285" y="2078845"/>
                  </a:lnTo>
                  <a:lnTo>
                    <a:pt x="218254" y="2077940"/>
                  </a:lnTo>
                  <a:lnTo>
                    <a:pt x="219831" y="2077619"/>
                  </a:lnTo>
                  <a:lnTo>
                    <a:pt x="223878" y="2076364"/>
                  </a:lnTo>
                  <a:lnTo>
                    <a:pt x="215753" y="2050190"/>
                  </a:lnTo>
                  <a:lnTo>
                    <a:pt x="168918" y="2050166"/>
                  </a:lnTo>
                  <a:close/>
                </a:path>
                <a:path w="267970" h="2078989">
                  <a:moveTo>
                    <a:pt x="215339" y="2048859"/>
                  </a:moveTo>
                  <a:lnTo>
                    <a:pt x="213287" y="2049495"/>
                  </a:lnTo>
                  <a:lnTo>
                    <a:pt x="206396" y="2050190"/>
                  </a:lnTo>
                  <a:lnTo>
                    <a:pt x="215753" y="2050190"/>
                  </a:lnTo>
                  <a:lnTo>
                    <a:pt x="215339" y="2048859"/>
                  </a:lnTo>
                  <a:close/>
                </a:path>
                <a:path w="267970" h="2078989">
                  <a:moveTo>
                    <a:pt x="168918" y="2030966"/>
                  </a:moveTo>
                  <a:lnTo>
                    <a:pt x="168918" y="2040566"/>
                  </a:lnTo>
                  <a:lnTo>
                    <a:pt x="205433" y="2040638"/>
                  </a:lnTo>
                  <a:lnTo>
                    <a:pt x="211364" y="2040041"/>
                  </a:lnTo>
                  <a:lnTo>
                    <a:pt x="212493" y="2039691"/>
                  </a:lnTo>
                  <a:lnTo>
                    <a:pt x="209823" y="2031086"/>
                  </a:lnTo>
                  <a:lnTo>
                    <a:pt x="204471" y="2031086"/>
                  </a:lnTo>
                  <a:lnTo>
                    <a:pt x="168918" y="2030966"/>
                  </a:lnTo>
                  <a:close/>
                </a:path>
                <a:path w="267970" h="2078989">
                  <a:moveTo>
                    <a:pt x="209647" y="2030521"/>
                  </a:moveTo>
                  <a:lnTo>
                    <a:pt x="209440" y="2030586"/>
                  </a:lnTo>
                  <a:lnTo>
                    <a:pt x="204471" y="2031086"/>
                  </a:lnTo>
                  <a:lnTo>
                    <a:pt x="209823" y="2031086"/>
                  </a:lnTo>
                  <a:lnTo>
                    <a:pt x="209647" y="2030521"/>
                  </a:lnTo>
                  <a:close/>
                </a:path>
                <a:path w="267970" h="2078989">
                  <a:moveTo>
                    <a:pt x="120917" y="2050166"/>
                  </a:moveTo>
                  <a:lnTo>
                    <a:pt x="72918" y="2050166"/>
                  </a:lnTo>
                  <a:lnTo>
                    <a:pt x="72918" y="2078965"/>
                  </a:lnTo>
                  <a:lnTo>
                    <a:pt x="120917" y="2078965"/>
                  </a:lnTo>
                  <a:lnTo>
                    <a:pt x="120917" y="2050166"/>
                  </a:lnTo>
                  <a:close/>
                </a:path>
                <a:path w="267970" h="2078989">
                  <a:moveTo>
                    <a:pt x="120917" y="2030966"/>
                  </a:moveTo>
                  <a:lnTo>
                    <a:pt x="72918" y="2030966"/>
                  </a:lnTo>
                  <a:lnTo>
                    <a:pt x="72918" y="2040566"/>
                  </a:lnTo>
                  <a:lnTo>
                    <a:pt x="120917" y="2040566"/>
                  </a:lnTo>
                  <a:lnTo>
                    <a:pt x="120917" y="2030966"/>
                  </a:lnTo>
                  <a:close/>
                </a:path>
              </a:pathLst>
            </a:custGeom>
            <a:solidFill>
              <a:srgbClr val="5A63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3436141"/>
              <a:ext cx="158495" cy="1584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639342"/>
              <a:ext cx="158495" cy="1584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3842542"/>
              <a:ext cx="158495" cy="1584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045741"/>
              <a:ext cx="158495" cy="1584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248942"/>
              <a:ext cx="158495" cy="158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452142"/>
              <a:ext cx="158495" cy="1584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4655341"/>
              <a:ext cx="158495" cy="158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4858542"/>
              <a:ext cx="158495" cy="1584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8982" y="5061742"/>
              <a:ext cx="158495" cy="1584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8982" y="5264941"/>
              <a:ext cx="158495" cy="15849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642207" y="5557023"/>
            <a:ext cx="4270375" cy="375285"/>
          </a:xfrm>
          <a:custGeom>
            <a:avLst/>
            <a:gdLst/>
            <a:ahLst/>
            <a:cxnLst/>
            <a:rect l="l" t="t" r="r" b="b"/>
            <a:pathLst>
              <a:path w="4270375" h="375285">
                <a:moveTo>
                  <a:pt x="4270279" y="0"/>
                </a:moveTo>
                <a:lnTo>
                  <a:pt x="4264752" y="49844"/>
                </a:lnTo>
                <a:lnTo>
                  <a:pt x="4249154" y="94633"/>
                </a:lnTo>
                <a:lnTo>
                  <a:pt x="4224961" y="132580"/>
                </a:lnTo>
                <a:lnTo>
                  <a:pt x="4193647" y="161898"/>
                </a:lnTo>
                <a:lnTo>
                  <a:pt x="4156687" y="180799"/>
                </a:lnTo>
                <a:lnTo>
                  <a:pt x="4115556" y="187497"/>
                </a:lnTo>
                <a:lnTo>
                  <a:pt x="2289862" y="187497"/>
                </a:lnTo>
                <a:lnTo>
                  <a:pt x="2248730" y="194195"/>
                </a:lnTo>
                <a:lnTo>
                  <a:pt x="2211770" y="213096"/>
                </a:lnTo>
                <a:lnTo>
                  <a:pt x="2180456" y="242414"/>
                </a:lnTo>
                <a:lnTo>
                  <a:pt x="2156264" y="280361"/>
                </a:lnTo>
                <a:lnTo>
                  <a:pt x="2140666" y="325150"/>
                </a:lnTo>
                <a:lnTo>
                  <a:pt x="2135140" y="374995"/>
                </a:lnTo>
                <a:lnTo>
                  <a:pt x="2129613" y="325150"/>
                </a:lnTo>
                <a:lnTo>
                  <a:pt x="2114015" y="280361"/>
                </a:lnTo>
                <a:lnTo>
                  <a:pt x="2089822" y="242414"/>
                </a:lnTo>
                <a:lnTo>
                  <a:pt x="2058508" y="213096"/>
                </a:lnTo>
                <a:lnTo>
                  <a:pt x="2021548" y="194195"/>
                </a:lnTo>
                <a:lnTo>
                  <a:pt x="1980417" y="187497"/>
                </a:lnTo>
                <a:lnTo>
                  <a:pt x="154722" y="187497"/>
                </a:lnTo>
                <a:lnTo>
                  <a:pt x="113591" y="180799"/>
                </a:lnTo>
                <a:lnTo>
                  <a:pt x="76631" y="161898"/>
                </a:lnTo>
                <a:lnTo>
                  <a:pt x="45317" y="132580"/>
                </a:lnTo>
                <a:lnTo>
                  <a:pt x="21124" y="94633"/>
                </a:lnTo>
                <a:lnTo>
                  <a:pt x="5526" y="49844"/>
                </a:lnTo>
                <a:lnTo>
                  <a:pt x="0" y="0"/>
                </a:lnTo>
              </a:path>
            </a:pathLst>
          </a:custGeom>
          <a:ln w="63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89700" y="3392722"/>
            <a:ext cx="377190" cy="2030730"/>
          </a:xfrm>
          <a:custGeom>
            <a:avLst/>
            <a:gdLst/>
            <a:ahLst/>
            <a:cxnLst/>
            <a:rect l="l" t="t" r="r" b="b"/>
            <a:pathLst>
              <a:path w="377190" h="2030729">
                <a:moveTo>
                  <a:pt x="2" y="0"/>
                </a:moveTo>
                <a:lnTo>
                  <a:pt x="50100" y="6335"/>
                </a:lnTo>
                <a:lnTo>
                  <a:pt x="95117" y="24215"/>
                </a:lnTo>
                <a:lnTo>
                  <a:pt x="133257" y="51948"/>
                </a:lnTo>
                <a:lnTo>
                  <a:pt x="162725" y="87844"/>
                </a:lnTo>
                <a:lnTo>
                  <a:pt x="181722" y="130212"/>
                </a:lnTo>
                <a:lnTo>
                  <a:pt x="188454" y="177363"/>
                </a:lnTo>
                <a:lnTo>
                  <a:pt x="188452" y="837994"/>
                </a:lnTo>
                <a:lnTo>
                  <a:pt x="195183" y="885144"/>
                </a:lnTo>
                <a:lnTo>
                  <a:pt x="214181" y="927512"/>
                </a:lnTo>
                <a:lnTo>
                  <a:pt x="243648" y="963409"/>
                </a:lnTo>
                <a:lnTo>
                  <a:pt x="281788" y="991142"/>
                </a:lnTo>
                <a:lnTo>
                  <a:pt x="326806" y="1009022"/>
                </a:lnTo>
                <a:lnTo>
                  <a:pt x="376904" y="1015358"/>
                </a:lnTo>
                <a:lnTo>
                  <a:pt x="326806" y="1021693"/>
                </a:lnTo>
                <a:lnTo>
                  <a:pt x="281788" y="1039573"/>
                </a:lnTo>
                <a:lnTo>
                  <a:pt x="243648" y="1067306"/>
                </a:lnTo>
                <a:lnTo>
                  <a:pt x="214181" y="1103202"/>
                </a:lnTo>
                <a:lnTo>
                  <a:pt x="195183" y="1145570"/>
                </a:lnTo>
                <a:lnTo>
                  <a:pt x="188452" y="1192720"/>
                </a:lnTo>
                <a:lnTo>
                  <a:pt x="188452" y="1853351"/>
                </a:lnTo>
                <a:lnTo>
                  <a:pt x="181720" y="1900501"/>
                </a:lnTo>
                <a:lnTo>
                  <a:pt x="162722" y="1942870"/>
                </a:lnTo>
                <a:lnTo>
                  <a:pt x="133255" y="1978766"/>
                </a:lnTo>
                <a:lnTo>
                  <a:pt x="95115" y="2006499"/>
                </a:lnTo>
                <a:lnTo>
                  <a:pt x="50098" y="2024379"/>
                </a:lnTo>
                <a:lnTo>
                  <a:pt x="0" y="2030715"/>
                </a:lnTo>
              </a:path>
            </a:pathLst>
          </a:custGeom>
          <a:ln w="635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57647" y="3964940"/>
            <a:ext cx="2009775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250"/>
              </a:spcBef>
            </a:pPr>
            <a:r>
              <a:rPr sz="2400" spc="-45" dirty="0">
                <a:latin typeface="Arial"/>
                <a:cs typeface="Arial"/>
              </a:rPr>
              <a:t>Di</a:t>
            </a:r>
            <a:r>
              <a:rPr sz="2400" spc="-85" dirty="0">
                <a:latin typeface="Arial"/>
                <a:cs typeface="Arial"/>
              </a:rPr>
              <a:t>m</a:t>
            </a:r>
            <a:r>
              <a:rPr sz="2400" spc="-9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ns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65" dirty="0">
                <a:latin typeface="Arial"/>
                <a:cs typeface="Arial"/>
              </a:rPr>
              <a:t>o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130" dirty="0">
                <a:latin typeface="Arial"/>
                <a:cs typeface="Arial"/>
              </a:rPr>
              <a:t>/</a:t>
            </a:r>
            <a:r>
              <a:rPr sz="2400" spc="-55" dirty="0">
                <a:latin typeface="Arial"/>
                <a:cs typeface="Arial"/>
              </a:rPr>
              <a:t>s</a:t>
            </a:r>
            <a:r>
              <a:rPr sz="2400" spc="-50" dirty="0">
                <a:latin typeface="Arial"/>
                <a:cs typeface="Arial"/>
              </a:rPr>
              <a:t>i</a:t>
            </a:r>
            <a:r>
              <a:rPr sz="2400" spc="-125" dirty="0">
                <a:latin typeface="Arial"/>
                <a:cs typeface="Arial"/>
              </a:rPr>
              <a:t>z</a:t>
            </a:r>
            <a:r>
              <a:rPr sz="2400" spc="-60" dirty="0">
                <a:latin typeface="Arial"/>
                <a:cs typeface="Arial"/>
              </a:rPr>
              <a:t>e  </a:t>
            </a:r>
            <a:r>
              <a:rPr sz="2400" spc="-25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embeddings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7146" y="5839459"/>
            <a:ext cx="283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one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column </a:t>
            </a:r>
            <a:r>
              <a:rPr sz="2400" spc="-30" dirty="0">
                <a:latin typeface="Arial"/>
                <a:cs typeface="Arial"/>
              </a:rPr>
              <a:t>per 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1789" y="2904235"/>
            <a:ext cx="151130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330" marR="5080" indent="-342265">
              <a:lnSpc>
                <a:spcPts val="2810"/>
              </a:lnSpc>
              <a:spcBef>
                <a:spcPts val="250"/>
              </a:spcBef>
            </a:pPr>
            <a:r>
              <a:rPr sz="2400" spc="-40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m</a:t>
            </a:r>
            <a:r>
              <a:rPr sz="2400" spc="35" dirty="0">
                <a:latin typeface="Arial"/>
                <a:cs typeface="Arial"/>
              </a:rPr>
              <a:t>b</a:t>
            </a:r>
            <a:r>
              <a:rPr sz="2400" spc="-25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d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5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g  </a:t>
            </a:r>
            <a:r>
              <a:rPr sz="2400" spc="-40" dirty="0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86143" y="3635730"/>
            <a:ext cx="189230" cy="415925"/>
          </a:xfrm>
          <a:custGeom>
            <a:avLst/>
            <a:gdLst/>
            <a:ahLst/>
            <a:cxnLst/>
            <a:rect l="l" t="t" r="r" b="b"/>
            <a:pathLst>
              <a:path w="189230" h="415925">
                <a:moveTo>
                  <a:pt x="151068" y="346861"/>
                </a:moveTo>
                <a:lnTo>
                  <a:pt x="119097" y="360918"/>
                </a:lnTo>
                <a:lnTo>
                  <a:pt x="184645" y="415338"/>
                </a:lnTo>
                <a:lnTo>
                  <a:pt x="187340" y="360822"/>
                </a:lnTo>
                <a:lnTo>
                  <a:pt x="158759" y="360822"/>
                </a:lnTo>
                <a:lnTo>
                  <a:pt x="156885" y="360091"/>
                </a:lnTo>
                <a:lnTo>
                  <a:pt x="151068" y="346861"/>
                </a:lnTo>
                <a:close/>
              </a:path>
              <a:path w="189230" h="415925">
                <a:moveTo>
                  <a:pt x="156881" y="344305"/>
                </a:moveTo>
                <a:lnTo>
                  <a:pt x="151068" y="346861"/>
                </a:lnTo>
                <a:lnTo>
                  <a:pt x="156885" y="360091"/>
                </a:lnTo>
                <a:lnTo>
                  <a:pt x="158759" y="360822"/>
                </a:lnTo>
                <a:lnTo>
                  <a:pt x="161969" y="359410"/>
                </a:lnTo>
                <a:lnTo>
                  <a:pt x="162698" y="357536"/>
                </a:lnTo>
                <a:lnTo>
                  <a:pt x="156881" y="344305"/>
                </a:lnTo>
                <a:close/>
              </a:path>
              <a:path w="189230" h="415925">
                <a:moveTo>
                  <a:pt x="188852" y="330248"/>
                </a:moveTo>
                <a:lnTo>
                  <a:pt x="156881" y="344305"/>
                </a:lnTo>
                <a:lnTo>
                  <a:pt x="162698" y="357536"/>
                </a:lnTo>
                <a:lnTo>
                  <a:pt x="161969" y="359410"/>
                </a:lnTo>
                <a:lnTo>
                  <a:pt x="158759" y="360822"/>
                </a:lnTo>
                <a:lnTo>
                  <a:pt x="187340" y="360822"/>
                </a:lnTo>
                <a:lnTo>
                  <a:pt x="188852" y="330248"/>
                </a:lnTo>
                <a:close/>
              </a:path>
              <a:path w="189230" h="415925">
                <a:moveTo>
                  <a:pt x="3939" y="0"/>
                </a:moveTo>
                <a:lnTo>
                  <a:pt x="729" y="1410"/>
                </a:lnTo>
                <a:lnTo>
                  <a:pt x="0" y="3284"/>
                </a:lnTo>
                <a:lnTo>
                  <a:pt x="151068" y="346861"/>
                </a:lnTo>
                <a:lnTo>
                  <a:pt x="156881" y="344305"/>
                </a:lnTo>
                <a:lnTo>
                  <a:pt x="5812" y="728"/>
                </a:lnTo>
                <a:lnTo>
                  <a:pt x="393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09116" y="2517140"/>
            <a:ext cx="3080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embedding vector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for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6340" y="2873755"/>
            <a:ext cx="1766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specific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83082" y="3234701"/>
            <a:ext cx="1087755" cy="890269"/>
          </a:xfrm>
          <a:custGeom>
            <a:avLst/>
            <a:gdLst/>
            <a:ahLst/>
            <a:cxnLst/>
            <a:rect l="l" t="t" r="r" b="b"/>
            <a:pathLst>
              <a:path w="1087754" h="890270">
                <a:moveTo>
                  <a:pt x="34848" y="812518"/>
                </a:moveTo>
                <a:lnTo>
                  <a:pt x="0" y="890258"/>
                </a:lnTo>
                <a:lnTo>
                  <a:pt x="83102" y="871493"/>
                </a:lnTo>
                <a:lnTo>
                  <a:pt x="68474" y="853615"/>
                </a:lnTo>
                <a:lnTo>
                  <a:pt x="49799" y="853615"/>
                </a:lnTo>
                <a:lnTo>
                  <a:pt x="47798" y="853415"/>
                </a:lnTo>
                <a:lnTo>
                  <a:pt x="45579" y="850700"/>
                </a:lnTo>
                <a:lnTo>
                  <a:pt x="45778" y="848700"/>
                </a:lnTo>
                <a:lnTo>
                  <a:pt x="56964" y="839547"/>
                </a:lnTo>
                <a:lnTo>
                  <a:pt x="34848" y="812518"/>
                </a:lnTo>
                <a:close/>
              </a:path>
              <a:path w="1087754" h="890270">
                <a:moveTo>
                  <a:pt x="56964" y="839547"/>
                </a:moveTo>
                <a:lnTo>
                  <a:pt x="45778" y="848700"/>
                </a:lnTo>
                <a:lnTo>
                  <a:pt x="45579" y="850700"/>
                </a:lnTo>
                <a:lnTo>
                  <a:pt x="47798" y="853415"/>
                </a:lnTo>
                <a:lnTo>
                  <a:pt x="49799" y="853615"/>
                </a:lnTo>
                <a:lnTo>
                  <a:pt x="60985" y="844462"/>
                </a:lnTo>
                <a:lnTo>
                  <a:pt x="56964" y="839547"/>
                </a:lnTo>
                <a:close/>
              </a:path>
              <a:path w="1087754" h="890270">
                <a:moveTo>
                  <a:pt x="60985" y="844462"/>
                </a:moveTo>
                <a:lnTo>
                  <a:pt x="49799" y="853615"/>
                </a:lnTo>
                <a:lnTo>
                  <a:pt x="68474" y="853615"/>
                </a:lnTo>
                <a:lnTo>
                  <a:pt x="60985" y="844462"/>
                </a:lnTo>
                <a:close/>
              </a:path>
              <a:path w="1087754" h="890270">
                <a:moveTo>
                  <a:pt x="1083077" y="0"/>
                </a:moveTo>
                <a:lnTo>
                  <a:pt x="56964" y="839547"/>
                </a:lnTo>
                <a:lnTo>
                  <a:pt x="60985" y="844462"/>
                </a:lnTo>
                <a:lnTo>
                  <a:pt x="1087098" y="4914"/>
                </a:lnTo>
                <a:lnTo>
                  <a:pt x="1087299" y="2914"/>
                </a:lnTo>
                <a:lnTo>
                  <a:pt x="1085077" y="199"/>
                </a:lnTo>
                <a:lnTo>
                  <a:pt x="1083077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93491" y="4074667"/>
            <a:ext cx="100456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latin typeface="Cambria Math"/>
                <a:cs typeface="Cambria Math"/>
              </a:rPr>
              <a:t>𝐙</a:t>
            </a:r>
            <a:r>
              <a:rPr sz="4800" spc="175" dirty="0">
                <a:latin typeface="Cambria Math"/>
                <a:cs typeface="Cambria Math"/>
              </a:rPr>
              <a:t> </a:t>
            </a:r>
            <a:r>
              <a:rPr sz="4800" dirty="0">
                <a:latin typeface="Cambria Math"/>
                <a:cs typeface="Cambria Math"/>
              </a:rPr>
              <a:t>=</a:t>
            </a:r>
            <a:endParaRPr sz="4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5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3"/>
            <a:ext cx="5279136" cy="5577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E625BF-6021-48B9-8383-C69B3AF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18" y="1040486"/>
            <a:ext cx="8431740" cy="57387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16" y="347472"/>
            <a:ext cx="6821424" cy="5577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34A830-B845-434D-96C0-C5CC210F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79" y="1158602"/>
            <a:ext cx="8402463" cy="53519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9802" y="289873"/>
            <a:ext cx="4843272" cy="5577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4132D9-EFB3-483B-AD46-DBBC080B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02" y="1065600"/>
            <a:ext cx="8872395" cy="557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347471"/>
            <a:ext cx="6080760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9" y="1252366"/>
            <a:ext cx="7981315" cy="46399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32740" indent="-320040">
              <a:spcBef>
                <a:spcPts val="8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latin typeface="Calibri"/>
                <a:cs typeface="Calibri"/>
              </a:rPr>
              <a:t>Limitations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shallow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embedding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methods:</a:t>
            </a:r>
            <a:endParaRPr sz="320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solidFill>
                  <a:srgbClr val="C00000"/>
                </a:solidFill>
                <a:latin typeface="Cambria Math"/>
                <a:cs typeface="Cambria Math"/>
              </a:rPr>
              <a:t>𝑶(|𝑽|)</a:t>
            </a:r>
            <a:r>
              <a:rPr sz="2800" spc="-1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parameters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needed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905" lvl="2" indent="-229235">
              <a:spcBef>
                <a:spcPts val="64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sharing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parameters </a:t>
            </a:r>
            <a:r>
              <a:rPr sz="2400" spc="-5" dirty="0">
                <a:latin typeface="Calibri"/>
                <a:cs typeface="Calibri"/>
              </a:rPr>
              <a:t>between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endParaRPr sz="2400">
              <a:latin typeface="Calibri"/>
              <a:cs typeface="Calibri"/>
            </a:endParaRPr>
          </a:p>
          <a:p>
            <a:pPr marL="890905" lvl="2" indent="-229235">
              <a:spcBef>
                <a:spcPts val="625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Every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own </a:t>
            </a:r>
            <a:r>
              <a:rPr sz="2400" spc="-5" dirty="0">
                <a:latin typeface="Calibri"/>
                <a:cs typeface="Calibri"/>
              </a:rPr>
              <a:t>unique </a:t>
            </a:r>
            <a:r>
              <a:rPr sz="2400" dirty="0">
                <a:latin typeface="Calibri"/>
                <a:cs typeface="Calibri"/>
              </a:rPr>
              <a:t>embedding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1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Inherently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“transductive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”:</a:t>
            </a:r>
            <a:endParaRPr sz="2800">
              <a:latin typeface="Calibri"/>
              <a:cs typeface="Calibri"/>
            </a:endParaRPr>
          </a:p>
          <a:p>
            <a:pPr marL="890269" marR="5080" lvl="2" indent="-228600">
              <a:lnSpc>
                <a:spcPct val="100800"/>
              </a:lnSpc>
              <a:spcBef>
                <a:spcPts val="52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5" dirty="0">
                <a:latin typeface="Calibri"/>
                <a:cs typeface="Calibri"/>
              </a:rPr>
              <a:t>Cannot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embeddings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that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seen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during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625475" lvl="1" indent="-274955">
              <a:spcBef>
                <a:spcPts val="60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incorporate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890269" marR="797560" lvl="2" indent="-228600">
              <a:lnSpc>
                <a:spcPct val="100800"/>
              </a:lnSpc>
              <a:spcBef>
                <a:spcPts val="620"/>
              </a:spcBef>
              <a:buClr>
                <a:srgbClr val="E66C7D"/>
              </a:buClr>
              <a:buFont typeface="Wingdings"/>
              <a:buChar char=""/>
              <a:tabLst>
                <a:tab pos="890905" algn="l"/>
              </a:tabLst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graphs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</a:t>
            </a:r>
            <a:r>
              <a:rPr sz="2400" spc="-10" dirty="0">
                <a:latin typeface="Calibri"/>
                <a:cs typeface="Calibri"/>
              </a:rPr>
              <a:t> that</a:t>
            </a:r>
            <a:r>
              <a:rPr sz="2400" spc="-15" dirty="0">
                <a:latin typeface="Calibri"/>
                <a:cs typeface="Calibri"/>
              </a:rPr>
              <a:t> we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should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leverage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6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545" y="347471"/>
            <a:ext cx="7071359" cy="5516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2108" y="1348741"/>
            <a:ext cx="7302500" cy="17595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32740" marR="5080" indent="-320040">
              <a:lnSpc>
                <a:spcPts val="3790"/>
              </a:lnSpc>
              <a:spcBef>
                <a:spcPts val="2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60" dirty="0">
                <a:solidFill>
                  <a:srgbClr val="D60093"/>
                </a:solidFill>
                <a:latin typeface="Calibri"/>
                <a:cs typeface="Calibri"/>
              </a:rPr>
              <a:t>Today: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will </a:t>
            </a:r>
            <a:r>
              <a:rPr sz="3200" spc="-5" dirty="0">
                <a:latin typeface="Calibri"/>
                <a:cs typeface="Calibri"/>
              </a:rPr>
              <a:t>now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discuss</a:t>
            </a:r>
            <a:r>
              <a:rPr sz="3200" spc="-5" dirty="0">
                <a:latin typeface="Calibri"/>
                <a:cs typeface="Calibri"/>
              </a:rPr>
              <a:t> deep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methods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D60093"/>
                </a:solidFill>
                <a:latin typeface="Calibri"/>
                <a:cs typeface="Calibri"/>
              </a:rPr>
              <a:t>graph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D60093"/>
                </a:solidFill>
                <a:latin typeface="Calibri"/>
                <a:cs typeface="Calibri"/>
              </a:rPr>
              <a:t>neural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D60093"/>
                </a:solidFill>
                <a:latin typeface="Calibri"/>
                <a:cs typeface="Calibri"/>
              </a:rPr>
              <a:t>networks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(GNNs):</a:t>
            </a:r>
            <a:endParaRPr sz="3200" dirty="0">
              <a:latin typeface="Calibri"/>
              <a:cs typeface="Calibri"/>
            </a:endParaRPr>
          </a:p>
          <a:p>
            <a:pPr marL="3891279">
              <a:spcBef>
                <a:spcPts val="2665"/>
              </a:spcBef>
            </a:pPr>
            <a:r>
              <a:rPr sz="2700" b="1" spc="-20" dirty="0">
                <a:solidFill>
                  <a:srgbClr val="0000FF"/>
                </a:solidFill>
                <a:latin typeface="Arial"/>
                <a:cs typeface="Arial"/>
              </a:rPr>
              <a:t>multiple</a:t>
            </a:r>
            <a:r>
              <a:rPr sz="2700" b="1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15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7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2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2108" y="4765549"/>
            <a:ext cx="7152640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040">
              <a:lnSpc>
                <a:spcPct val="100299"/>
              </a:lnSpc>
              <a:spcBef>
                <a:spcPts val="8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b="1" spc="-10" dirty="0">
                <a:solidFill>
                  <a:srgbClr val="D60093"/>
                </a:solidFill>
                <a:latin typeface="Calibri"/>
                <a:cs typeface="Calibri"/>
              </a:rPr>
              <a:t>Note: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deep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encoders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combined </a:t>
            </a:r>
            <a:r>
              <a:rPr sz="3200" b="1" dirty="0">
                <a:solidFill>
                  <a:srgbClr val="D60093"/>
                </a:solidFill>
                <a:latin typeface="Calibri"/>
                <a:cs typeface="Calibri"/>
              </a:rPr>
              <a:t>with </a:t>
            </a:r>
            <a:r>
              <a:rPr sz="3200" b="1" spc="-5" dirty="0">
                <a:solidFill>
                  <a:srgbClr val="D60093"/>
                </a:solidFill>
                <a:latin typeface="Calibri"/>
                <a:cs typeface="Calibri"/>
              </a:rPr>
              <a:t>node similarity functions </a:t>
            </a:r>
            <a:r>
              <a:rPr sz="3200" b="1" spc="-7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defined</a:t>
            </a:r>
            <a:r>
              <a:rPr sz="3200" dirty="0">
                <a:latin typeface="Calibri"/>
                <a:cs typeface="Calibri"/>
              </a:rPr>
              <a:t> 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lang="en-US" sz="3200" spc="-10" dirty="0">
                <a:latin typeface="Calibri"/>
                <a:cs typeface="Calibri"/>
              </a:rPr>
              <a:t>previous </a:t>
            </a:r>
            <a:r>
              <a:rPr sz="3200" spc="-10" dirty="0">
                <a:latin typeface="Calibri"/>
                <a:cs typeface="Calibri"/>
              </a:rPr>
              <a:t>lecture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9951" y="3076447"/>
            <a:ext cx="4334510" cy="85215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5095" marR="5080" indent="-113030">
              <a:lnSpc>
                <a:spcPts val="3190"/>
              </a:lnSpc>
              <a:spcBef>
                <a:spcPts val="245"/>
              </a:spcBef>
            </a:pPr>
            <a:r>
              <a:rPr sz="2700" b="1" spc="-20" dirty="0">
                <a:solidFill>
                  <a:srgbClr val="0000FF"/>
                </a:solidFill>
                <a:latin typeface="Arial"/>
                <a:cs typeface="Arial"/>
              </a:rPr>
              <a:t>non-linear transformations </a:t>
            </a:r>
            <a:r>
              <a:rPr sz="2700" b="1" spc="-7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15" dirty="0">
                <a:solidFill>
                  <a:srgbClr val="0000FF"/>
                </a:solidFill>
                <a:latin typeface="Arial"/>
                <a:cs typeface="Arial"/>
              </a:rPr>
              <a:t>based</a:t>
            </a:r>
            <a:r>
              <a:rPr sz="27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15" dirty="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sz="2700" b="1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20" dirty="0">
                <a:solidFill>
                  <a:srgbClr val="0000FF"/>
                </a:solidFill>
                <a:latin typeface="Arial"/>
                <a:cs typeface="Arial"/>
              </a:rPr>
              <a:t>graph</a:t>
            </a:r>
            <a:r>
              <a:rPr sz="27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b="1" spc="-20" dirty="0">
                <a:solidFill>
                  <a:srgbClr val="0000FF"/>
                </a:solidFill>
                <a:latin typeface="Arial"/>
                <a:cs typeface="Arial"/>
              </a:rPr>
              <a:t>structure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22246" y="3195887"/>
            <a:ext cx="561975" cy="423545"/>
          </a:xfrm>
          <a:custGeom>
            <a:avLst/>
            <a:gdLst/>
            <a:ahLst/>
            <a:cxnLst/>
            <a:rect l="l" t="t" r="r" b="b"/>
            <a:pathLst>
              <a:path w="561975" h="423545">
                <a:moveTo>
                  <a:pt x="426700" y="0"/>
                </a:moveTo>
                <a:lnTo>
                  <a:pt x="420673" y="17189"/>
                </a:lnTo>
                <a:lnTo>
                  <a:pt x="445188" y="27828"/>
                </a:lnTo>
                <a:lnTo>
                  <a:pt x="466270" y="42555"/>
                </a:lnTo>
                <a:lnTo>
                  <a:pt x="498138" y="84273"/>
                </a:lnTo>
                <a:lnTo>
                  <a:pt x="516891" y="140558"/>
                </a:lnTo>
                <a:lnTo>
                  <a:pt x="523142" y="209624"/>
                </a:lnTo>
                <a:lnTo>
                  <a:pt x="521572" y="246975"/>
                </a:lnTo>
                <a:lnTo>
                  <a:pt x="509014" y="311380"/>
                </a:lnTo>
                <a:lnTo>
                  <a:pt x="483816" y="361680"/>
                </a:lnTo>
                <a:lnTo>
                  <a:pt x="445474" y="395612"/>
                </a:lnTo>
                <a:lnTo>
                  <a:pt x="421344" y="406300"/>
                </a:lnTo>
                <a:lnTo>
                  <a:pt x="426700" y="423490"/>
                </a:lnTo>
                <a:lnTo>
                  <a:pt x="484465" y="396394"/>
                </a:lnTo>
                <a:lnTo>
                  <a:pt x="526936" y="349486"/>
                </a:lnTo>
                <a:lnTo>
                  <a:pt x="553056" y="286670"/>
                </a:lnTo>
                <a:lnTo>
                  <a:pt x="561762" y="211856"/>
                </a:lnTo>
                <a:lnTo>
                  <a:pt x="559579" y="173033"/>
                </a:lnTo>
                <a:lnTo>
                  <a:pt x="542110" y="104219"/>
                </a:lnTo>
                <a:lnTo>
                  <a:pt x="507465" y="48199"/>
                </a:lnTo>
                <a:lnTo>
                  <a:pt x="457403" y="11085"/>
                </a:lnTo>
                <a:lnTo>
                  <a:pt x="426700" y="0"/>
                </a:lnTo>
                <a:close/>
              </a:path>
              <a:path w="561975" h="423545">
                <a:moveTo>
                  <a:pt x="135061" y="0"/>
                </a:moveTo>
                <a:lnTo>
                  <a:pt x="77437" y="27151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20" y="406300"/>
                </a:lnTo>
                <a:lnTo>
                  <a:pt x="116288" y="395612"/>
                </a:lnTo>
                <a:lnTo>
                  <a:pt x="95463" y="380739"/>
                </a:lnTo>
                <a:lnTo>
                  <a:pt x="63736" y="338434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8" y="110818"/>
                </a:lnTo>
                <a:lnTo>
                  <a:pt x="77988" y="61370"/>
                </a:lnTo>
                <a:lnTo>
                  <a:pt x="116665" y="27828"/>
                </a:lnTo>
                <a:lnTo>
                  <a:pt x="141089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7512" y="3068828"/>
            <a:ext cx="1968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33780" algn="l"/>
                <a:tab pos="1613535" algn="l"/>
              </a:tabLst>
            </a:pPr>
            <a:r>
              <a:rPr sz="3600" dirty="0">
                <a:latin typeface="Cambria Math"/>
                <a:cs typeface="Cambria Math"/>
              </a:rPr>
              <a:t>E</a:t>
            </a:r>
            <a:r>
              <a:rPr sz="3600" spc="-5" dirty="0">
                <a:latin typeface="Cambria Math"/>
                <a:cs typeface="Cambria Math"/>
              </a:rPr>
              <a:t>N</a:t>
            </a:r>
            <a:r>
              <a:rPr sz="3600" dirty="0">
                <a:latin typeface="Cambria Math"/>
                <a:cs typeface="Cambria Math"/>
              </a:rPr>
              <a:t>C	𝑣	=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7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9216" y="347471"/>
            <a:ext cx="5233416" cy="551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3993" y="1662538"/>
            <a:ext cx="8188035" cy="45963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35524" y="3726371"/>
            <a:ext cx="4318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100" spc="100" dirty="0"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38825" y="4253571"/>
            <a:ext cx="4705350" cy="2379345"/>
            <a:chOff x="4314825" y="4253570"/>
            <a:chExt cx="4705350" cy="2379345"/>
          </a:xfrm>
        </p:grpSpPr>
        <p:sp>
          <p:nvSpPr>
            <p:cNvPr id="6" name="object 6"/>
            <p:cNvSpPr/>
            <p:nvPr/>
          </p:nvSpPr>
          <p:spPr>
            <a:xfrm>
              <a:off x="4343400" y="4282063"/>
              <a:ext cx="4648200" cy="2322195"/>
            </a:xfrm>
            <a:custGeom>
              <a:avLst/>
              <a:gdLst/>
              <a:ahLst/>
              <a:cxnLst/>
              <a:rect l="l" t="t" r="r" b="b"/>
              <a:pathLst>
                <a:path w="4648200" h="2322195">
                  <a:moveTo>
                    <a:pt x="4397754" y="0"/>
                  </a:moveTo>
                  <a:lnTo>
                    <a:pt x="2711450" y="1088139"/>
                  </a:lnTo>
                  <a:lnTo>
                    <a:pt x="0" y="1088139"/>
                  </a:lnTo>
                  <a:lnTo>
                    <a:pt x="0" y="2322053"/>
                  </a:lnTo>
                  <a:lnTo>
                    <a:pt x="4648200" y="2322053"/>
                  </a:lnTo>
                  <a:lnTo>
                    <a:pt x="4648200" y="1088139"/>
                  </a:lnTo>
                  <a:lnTo>
                    <a:pt x="3873500" y="1088139"/>
                  </a:lnTo>
                  <a:lnTo>
                    <a:pt x="4397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4825" y="4253570"/>
              <a:ext cx="4705350" cy="2379345"/>
            </a:xfrm>
            <a:custGeom>
              <a:avLst/>
              <a:gdLst/>
              <a:ahLst/>
              <a:cxnLst/>
              <a:rect l="l" t="t" r="r" b="b"/>
              <a:pathLst>
                <a:path w="4705350" h="2379345">
                  <a:moveTo>
                    <a:pt x="4428475" y="0"/>
                  </a:moveTo>
                  <a:lnTo>
                    <a:pt x="4419400" y="769"/>
                  </a:lnTo>
                  <a:lnTo>
                    <a:pt x="4410835" y="4484"/>
                  </a:lnTo>
                  <a:lnTo>
                    <a:pt x="2731606" y="1088058"/>
                  </a:lnTo>
                  <a:lnTo>
                    <a:pt x="28575" y="1088058"/>
                  </a:lnTo>
                  <a:lnTo>
                    <a:pt x="17452" y="1090304"/>
                  </a:lnTo>
                  <a:lnTo>
                    <a:pt x="8369" y="1096428"/>
                  </a:lnTo>
                  <a:lnTo>
                    <a:pt x="2245" y="1105511"/>
                  </a:lnTo>
                  <a:lnTo>
                    <a:pt x="0" y="1116633"/>
                  </a:lnTo>
                  <a:lnTo>
                    <a:pt x="0" y="2350547"/>
                  </a:lnTo>
                  <a:lnTo>
                    <a:pt x="2245" y="2361670"/>
                  </a:lnTo>
                  <a:lnTo>
                    <a:pt x="8369" y="2370752"/>
                  </a:lnTo>
                  <a:lnTo>
                    <a:pt x="17452" y="2376876"/>
                  </a:lnTo>
                  <a:lnTo>
                    <a:pt x="28575" y="2379122"/>
                  </a:lnTo>
                  <a:lnTo>
                    <a:pt x="4676775" y="2379122"/>
                  </a:lnTo>
                  <a:lnTo>
                    <a:pt x="4687897" y="2376876"/>
                  </a:lnTo>
                  <a:lnTo>
                    <a:pt x="4696980" y="2370752"/>
                  </a:lnTo>
                  <a:lnTo>
                    <a:pt x="4703104" y="2361670"/>
                  </a:lnTo>
                  <a:lnTo>
                    <a:pt x="4705350" y="2350547"/>
                  </a:lnTo>
                  <a:lnTo>
                    <a:pt x="4705350" y="2344832"/>
                  </a:lnTo>
                  <a:lnTo>
                    <a:pt x="34289" y="2344832"/>
                  </a:lnTo>
                  <a:lnTo>
                    <a:pt x="34289" y="1122348"/>
                  </a:lnTo>
                  <a:lnTo>
                    <a:pt x="2741123" y="1122348"/>
                  </a:lnTo>
                  <a:lnTo>
                    <a:pt x="2742200" y="1122031"/>
                  </a:lnTo>
                  <a:lnTo>
                    <a:pt x="4375546" y="68064"/>
                  </a:lnTo>
                  <a:lnTo>
                    <a:pt x="4400586" y="16092"/>
                  </a:lnTo>
                  <a:lnTo>
                    <a:pt x="4451807" y="16092"/>
                  </a:lnTo>
                  <a:lnTo>
                    <a:pt x="4451139" y="14312"/>
                  </a:lnTo>
                  <a:lnTo>
                    <a:pt x="4445243" y="7075"/>
                  </a:lnTo>
                  <a:lnTo>
                    <a:pt x="4437332" y="2120"/>
                  </a:lnTo>
                  <a:lnTo>
                    <a:pt x="4428475" y="0"/>
                  </a:lnTo>
                  <a:close/>
                </a:path>
                <a:path w="4705350" h="2379345">
                  <a:moveTo>
                    <a:pt x="4454464" y="26013"/>
                  </a:moveTo>
                  <a:lnTo>
                    <a:pt x="4421181" y="26013"/>
                  </a:lnTo>
                  <a:lnTo>
                    <a:pt x="4429427" y="33296"/>
                  </a:lnTo>
                  <a:lnTo>
                    <a:pt x="4426724" y="35041"/>
                  </a:lnTo>
                  <a:lnTo>
                    <a:pt x="4435624" y="42900"/>
                  </a:lnTo>
                  <a:lnTo>
                    <a:pt x="4432921" y="44644"/>
                  </a:lnTo>
                  <a:lnTo>
                    <a:pt x="4441822" y="52504"/>
                  </a:lnTo>
                  <a:lnTo>
                    <a:pt x="4393347" y="83784"/>
                  </a:lnTo>
                  <a:lnTo>
                    <a:pt x="3896072" y="1115923"/>
                  </a:lnTo>
                  <a:lnTo>
                    <a:pt x="3896189" y="1118008"/>
                  </a:lnTo>
                  <a:lnTo>
                    <a:pt x="3898281" y="1121337"/>
                  </a:lnTo>
                  <a:lnTo>
                    <a:pt x="3900109" y="1122348"/>
                  </a:lnTo>
                  <a:lnTo>
                    <a:pt x="4671059" y="1122348"/>
                  </a:lnTo>
                  <a:lnTo>
                    <a:pt x="4671059" y="2344832"/>
                  </a:lnTo>
                  <a:lnTo>
                    <a:pt x="4705350" y="2344832"/>
                  </a:lnTo>
                  <a:lnTo>
                    <a:pt x="4705350" y="1116633"/>
                  </a:lnTo>
                  <a:lnTo>
                    <a:pt x="4703104" y="1105511"/>
                  </a:lnTo>
                  <a:lnTo>
                    <a:pt x="4696980" y="1096428"/>
                  </a:lnTo>
                  <a:lnTo>
                    <a:pt x="4687897" y="1090304"/>
                  </a:lnTo>
                  <a:lnTo>
                    <a:pt x="4676775" y="1088058"/>
                  </a:lnTo>
                  <a:lnTo>
                    <a:pt x="3947560" y="1088058"/>
                  </a:lnTo>
                  <a:lnTo>
                    <a:pt x="4452072" y="40896"/>
                  </a:lnTo>
                  <a:lnTo>
                    <a:pt x="4454698" y="31938"/>
                  </a:lnTo>
                  <a:lnTo>
                    <a:pt x="4454464" y="26013"/>
                  </a:lnTo>
                  <a:close/>
                </a:path>
                <a:path w="4705350" h="2379345">
                  <a:moveTo>
                    <a:pt x="4366036" y="87804"/>
                  </a:moveTo>
                  <a:lnTo>
                    <a:pt x="2746550" y="1132827"/>
                  </a:lnTo>
                  <a:lnTo>
                    <a:pt x="2743321" y="1133778"/>
                  </a:lnTo>
                  <a:lnTo>
                    <a:pt x="45720" y="1133778"/>
                  </a:lnTo>
                  <a:lnTo>
                    <a:pt x="45720" y="2333402"/>
                  </a:lnTo>
                  <a:lnTo>
                    <a:pt x="4659630" y="2333402"/>
                  </a:lnTo>
                  <a:lnTo>
                    <a:pt x="4659630" y="2321972"/>
                  </a:lnTo>
                  <a:lnTo>
                    <a:pt x="57150" y="2321972"/>
                  </a:lnTo>
                  <a:lnTo>
                    <a:pt x="57150" y="1145208"/>
                  </a:lnTo>
                  <a:lnTo>
                    <a:pt x="2745520" y="1145208"/>
                  </a:lnTo>
                  <a:lnTo>
                    <a:pt x="2750900" y="1143623"/>
                  </a:lnTo>
                  <a:lnTo>
                    <a:pt x="4356525" y="107544"/>
                  </a:lnTo>
                  <a:lnTo>
                    <a:pt x="4366036" y="87804"/>
                  </a:lnTo>
                  <a:close/>
                </a:path>
                <a:path w="4705350" h="2379345">
                  <a:moveTo>
                    <a:pt x="4374935" y="95665"/>
                  </a:moveTo>
                  <a:lnTo>
                    <a:pt x="4356525" y="107544"/>
                  </a:lnTo>
                  <a:lnTo>
                    <a:pt x="3876332" y="1104230"/>
                  </a:lnTo>
                  <a:lnTo>
                    <a:pt x="3874038" y="1111108"/>
                  </a:lnTo>
                  <a:lnTo>
                    <a:pt x="3873544" y="1118231"/>
                  </a:lnTo>
                  <a:lnTo>
                    <a:pt x="3874831" y="1125255"/>
                  </a:lnTo>
                  <a:lnTo>
                    <a:pt x="3902075" y="1145208"/>
                  </a:lnTo>
                  <a:lnTo>
                    <a:pt x="4648200" y="1145208"/>
                  </a:lnTo>
                  <a:lnTo>
                    <a:pt x="4648200" y="2321972"/>
                  </a:lnTo>
                  <a:lnTo>
                    <a:pt x="4659630" y="2321972"/>
                  </a:lnTo>
                  <a:lnTo>
                    <a:pt x="4659630" y="1133778"/>
                  </a:lnTo>
                  <a:lnTo>
                    <a:pt x="3896177" y="1133778"/>
                  </a:lnTo>
                  <a:lnTo>
                    <a:pt x="3890694" y="1130747"/>
                  </a:lnTo>
                  <a:lnTo>
                    <a:pt x="3884419" y="1120759"/>
                  </a:lnTo>
                  <a:lnTo>
                    <a:pt x="3884068" y="1114505"/>
                  </a:lnTo>
                  <a:lnTo>
                    <a:pt x="4374935" y="95665"/>
                  </a:lnTo>
                  <a:close/>
                </a:path>
                <a:path w="4705350" h="2379345">
                  <a:moveTo>
                    <a:pt x="4384445" y="75925"/>
                  </a:moveTo>
                  <a:lnTo>
                    <a:pt x="4366036" y="87804"/>
                  </a:lnTo>
                  <a:lnTo>
                    <a:pt x="4356525" y="107544"/>
                  </a:lnTo>
                  <a:lnTo>
                    <a:pt x="4374935" y="95665"/>
                  </a:lnTo>
                  <a:lnTo>
                    <a:pt x="4384445" y="75925"/>
                  </a:lnTo>
                  <a:close/>
                </a:path>
                <a:path w="4705350" h="2379345">
                  <a:moveTo>
                    <a:pt x="4402858" y="64044"/>
                  </a:moveTo>
                  <a:lnTo>
                    <a:pt x="4384445" y="75925"/>
                  </a:lnTo>
                  <a:lnTo>
                    <a:pt x="4374935" y="95665"/>
                  </a:lnTo>
                  <a:lnTo>
                    <a:pt x="4393347" y="83784"/>
                  </a:lnTo>
                  <a:lnTo>
                    <a:pt x="4402858" y="64044"/>
                  </a:lnTo>
                  <a:close/>
                </a:path>
                <a:path w="4705350" h="2379345">
                  <a:moveTo>
                    <a:pt x="4393956" y="56185"/>
                  </a:moveTo>
                  <a:lnTo>
                    <a:pt x="4375546" y="68064"/>
                  </a:lnTo>
                  <a:lnTo>
                    <a:pt x="4366036" y="87804"/>
                  </a:lnTo>
                  <a:lnTo>
                    <a:pt x="4384445" y="75925"/>
                  </a:lnTo>
                  <a:lnTo>
                    <a:pt x="4393956" y="56185"/>
                  </a:lnTo>
                  <a:close/>
                </a:path>
                <a:path w="4705350" h="2379345">
                  <a:moveTo>
                    <a:pt x="4432921" y="44644"/>
                  </a:moveTo>
                  <a:lnTo>
                    <a:pt x="4402858" y="64044"/>
                  </a:lnTo>
                  <a:lnTo>
                    <a:pt x="4393347" y="83784"/>
                  </a:lnTo>
                  <a:lnTo>
                    <a:pt x="4441822" y="52504"/>
                  </a:lnTo>
                  <a:lnTo>
                    <a:pt x="4432921" y="44644"/>
                  </a:lnTo>
                  <a:close/>
                </a:path>
                <a:path w="4705350" h="2379345">
                  <a:moveTo>
                    <a:pt x="4400586" y="16092"/>
                  </a:moveTo>
                  <a:lnTo>
                    <a:pt x="4375546" y="68064"/>
                  </a:lnTo>
                  <a:lnTo>
                    <a:pt x="4393956" y="56185"/>
                  </a:lnTo>
                  <a:lnTo>
                    <a:pt x="4409486" y="23950"/>
                  </a:lnTo>
                  <a:lnTo>
                    <a:pt x="4400586" y="16092"/>
                  </a:lnTo>
                  <a:close/>
                </a:path>
                <a:path w="4705350" h="2379345">
                  <a:moveTo>
                    <a:pt x="4424021" y="36785"/>
                  </a:moveTo>
                  <a:lnTo>
                    <a:pt x="4412368" y="44304"/>
                  </a:lnTo>
                  <a:lnTo>
                    <a:pt x="4402858" y="64044"/>
                  </a:lnTo>
                  <a:lnTo>
                    <a:pt x="4432921" y="44644"/>
                  </a:lnTo>
                  <a:lnTo>
                    <a:pt x="4424021" y="36785"/>
                  </a:lnTo>
                  <a:close/>
                </a:path>
                <a:path w="4705350" h="2379345">
                  <a:moveTo>
                    <a:pt x="4409486" y="23950"/>
                  </a:moveTo>
                  <a:lnTo>
                    <a:pt x="4393956" y="56185"/>
                  </a:lnTo>
                  <a:lnTo>
                    <a:pt x="4412368" y="44304"/>
                  </a:lnTo>
                  <a:lnTo>
                    <a:pt x="4418387" y="31811"/>
                  </a:lnTo>
                  <a:lnTo>
                    <a:pt x="4409486" y="23950"/>
                  </a:lnTo>
                  <a:close/>
                </a:path>
                <a:path w="4705350" h="2379345">
                  <a:moveTo>
                    <a:pt x="4418387" y="31811"/>
                  </a:moveTo>
                  <a:lnTo>
                    <a:pt x="4412368" y="44304"/>
                  </a:lnTo>
                  <a:lnTo>
                    <a:pt x="4424021" y="36785"/>
                  </a:lnTo>
                  <a:lnTo>
                    <a:pt x="4418387" y="31811"/>
                  </a:lnTo>
                  <a:close/>
                </a:path>
                <a:path w="4705350" h="2379345">
                  <a:moveTo>
                    <a:pt x="4419784" y="28912"/>
                  </a:moveTo>
                  <a:lnTo>
                    <a:pt x="4418387" y="31811"/>
                  </a:lnTo>
                  <a:lnTo>
                    <a:pt x="4424021" y="36785"/>
                  </a:lnTo>
                  <a:lnTo>
                    <a:pt x="4426724" y="35041"/>
                  </a:lnTo>
                  <a:lnTo>
                    <a:pt x="4419784" y="28912"/>
                  </a:lnTo>
                  <a:close/>
                </a:path>
                <a:path w="4705350" h="2379345">
                  <a:moveTo>
                    <a:pt x="4421181" y="26013"/>
                  </a:moveTo>
                  <a:lnTo>
                    <a:pt x="4419784" y="28912"/>
                  </a:lnTo>
                  <a:lnTo>
                    <a:pt x="4426724" y="35041"/>
                  </a:lnTo>
                  <a:lnTo>
                    <a:pt x="4429427" y="33296"/>
                  </a:lnTo>
                  <a:lnTo>
                    <a:pt x="4421181" y="26013"/>
                  </a:lnTo>
                  <a:close/>
                </a:path>
                <a:path w="4705350" h="2379345">
                  <a:moveTo>
                    <a:pt x="4453668" y="21052"/>
                  </a:moveTo>
                  <a:lnTo>
                    <a:pt x="4410882" y="21052"/>
                  </a:lnTo>
                  <a:lnTo>
                    <a:pt x="4419784" y="28912"/>
                  </a:lnTo>
                  <a:lnTo>
                    <a:pt x="4421181" y="26013"/>
                  </a:lnTo>
                  <a:lnTo>
                    <a:pt x="4454464" y="26013"/>
                  </a:lnTo>
                  <a:lnTo>
                    <a:pt x="4454338" y="22839"/>
                  </a:lnTo>
                  <a:lnTo>
                    <a:pt x="4453668" y="21052"/>
                  </a:lnTo>
                  <a:close/>
                </a:path>
                <a:path w="4705350" h="2379345">
                  <a:moveTo>
                    <a:pt x="4451807" y="16092"/>
                  </a:moveTo>
                  <a:lnTo>
                    <a:pt x="4400586" y="16092"/>
                  </a:lnTo>
                  <a:lnTo>
                    <a:pt x="4409486" y="23950"/>
                  </a:lnTo>
                  <a:lnTo>
                    <a:pt x="4410882" y="21052"/>
                  </a:lnTo>
                  <a:lnTo>
                    <a:pt x="4453668" y="21052"/>
                  </a:lnTo>
                  <a:lnTo>
                    <a:pt x="4451807" y="16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46142" y="5424933"/>
            <a:ext cx="436689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b="1" spc="-5" dirty="0">
                <a:solidFill>
                  <a:srgbClr val="D60093"/>
                </a:solidFill>
                <a:latin typeface="Arial"/>
                <a:cs typeface="Arial"/>
              </a:rPr>
              <a:t>Output: </a:t>
            </a:r>
            <a:r>
              <a:rPr sz="2400" dirty="0">
                <a:latin typeface="Arial"/>
                <a:cs typeface="Arial"/>
              </a:rPr>
              <a:t>Node embeddings.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embed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subgraphs,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graphs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75447" y="6699894"/>
            <a:ext cx="134620" cy="14555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3F3F3F"/>
                </a:solidFill>
                <a:latin typeface="Calibri"/>
                <a:cs typeface="Calibri"/>
              </a:rPr>
              <a:pPr marL="38100">
                <a:spcBef>
                  <a:spcPts val="55"/>
                </a:spcBef>
              </a:pPr>
              <a:t>8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40" y="347472"/>
            <a:ext cx="4623816" cy="4267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1683798" y="1217227"/>
            <a:ext cx="882440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60" dirty="0">
                <a:solidFill>
                  <a:srgbClr val="0070C0"/>
                </a:solidFill>
              </a:rPr>
              <a:t>Tasks</a:t>
            </a:r>
            <a:r>
              <a:rPr b="1" spc="-10" dirty="0">
                <a:solidFill>
                  <a:srgbClr val="0070C0"/>
                </a:solidFill>
              </a:rPr>
              <a:t> </a:t>
            </a:r>
            <a:r>
              <a:rPr b="1" spc="-15" dirty="0">
                <a:solidFill>
                  <a:srgbClr val="0070C0"/>
                </a:solidFill>
              </a:rPr>
              <a:t>we</a:t>
            </a:r>
            <a:r>
              <a:rPr b="1" spc="-5" dirty="0">
                <a:solidFill>
                  <a:srgbClr val="0070C0"/>
                </a:solidFill>
              </a:rPr>
              <a:t> </a:t>
            </a:r>
            <a:r>
              <a:rPr b="1" dirty="0">
                <a:solidFill>
                  <a:srgbClr val="0070C0"/>
                </a:solidFill>
                <a:latin typeface="Calibri"/>
                <a:cs typeface="Calibri"/>
              </a:rPr>
              <a:t>will</a:t>
            </a:r>
            <a:r>
              <a:rPr b="1" spc="-5" dirty="0">
                <a:solidFill>
                  <a:srgbClr val="0070C0"/>
                </a:solidFill>
              </a:rPr>
              <a:t> be able </a:t>
            </a:r>
            <a:r>
              <a:rPr b="1" spc="-15" dirty="0">
                <a:solidFill>
                  <a:srgbClr val="0070C0"/>
                </a:solidFill>
              </a:rPr>
              <a:t>to</a:t>
            </a:r>
            <a:r>
              <a:rPr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70C0"/>
                </a:solidFill>
              </a:rPr>
              <a:t>solve: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2109" y="2024816"/>
            <a:ext cx="6398895" cy="418896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32740" indent="-320040">
              <a:spcBef>
                <a:spcPts val="96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lnSpc>
                <a:spcPts val="3329"/>
              </a:lnSpc>
              <a:spcBef>
                <a:spcPts val="7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Predict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-5" dirty="0">
                <a:latin typeface="Calibri"/>
                <a:cs typeface="Calibri"/>
              </a:rPr>
              <a:t> type of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810"/>
              </a:lnSpc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Link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prediction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Predict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whether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linked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55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Community</a:t>
            </a:r>
            <a:r>
              <a:rPr sz="3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detection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4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Identify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densely </a:t>
            </a:r>
            <a:r>
              <a:rPr sz="2800" spc="-20" dirty="0">
                <a:latin typeface="Calibri"/>
                <a:cs typeface="Calibri"/>
              </a:rPr>
              <a:t>linked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clusters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nodes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spcBef>
                <a:spcPts val="60"/>
              </a:spcBef>
              <a:buClr>
                <a:srgbClr val="F0AD00"/>
              </a:buClr>
              <a:buSzPct val="81250"/>
              <a:buFont typeface="Wingdings 2"/>
              <a:buChar char=""/>
              <a:tabLst>
                <a:tab pos="332105" algn="l"/>
                <a:tab pos="332740" algn="l"/>
              </a:tabLst>
            </a:pP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sz="32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similarity</a:t>
            </a:r>
            <a:endParaRPr sz="3200" dirty="0">
              <a:latin typeface="Calibri"/>
              <a:cs typeface="Calibri"/>
            </a:endParaRPr>
          </a:p>
          <a:p>
            <a:pPr marL="625475" lvl="1" indent="-274955">
              <a:spcBef>
                <a:spcPts val="66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5" dirty="0">
                <a:latin typeface="Calibri"/>
                <a:cs typeface="Calibri"/>
              </a:rPr>
              <a:t>How similar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-10" dirty="0">
                <a:latin typeface="Calibri"/>
                <a:cs typeface="Calibri"/>
              </a:rPr>
              <a:t> two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(sub)networks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0847" y="6694424"/>
            <a:ext cx="838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1816</Words>
  <Application>Microsoft Office PowerPoint</Application>
  <PresentationFormat>Widescreen</PresentationFormat>
  <Paragraphs>423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等线</vt:lpstr>
      <vt:lpstr>Sommet bold</vt:lpstr>
      <vt:lpstr>Arial</vt:lpstr>
      <vt:lpstr>Calibri</vt:lpstr>
      <vt:lpstr>Cambria Math</vt:lpstr>
      <vt:lpstr>Corbel</vt:lpstr>
      <vt:lpstr>Courier New</vt:lpstr>
      <vt:lpstr>Times New Roman</vt:lpstr>
      <vt:lpstr>Wingdings</vt:lpstr>
      <vt:lpstr>Wingdings 2</vt:lpstr>
      <vt:lpstr>1_Office 主题​​</vt:lpstr>
      <vt:lpstr>Graph Neural Networks</vt:lpstr>
      <vt:lpstr>PowerPoint Presentation</vt:lpstr>
      <vt:lpstr>PowerPoint Presentation</vt:lpstr>
      <vt:lpstr>PowerPoint Presentation</vt:lpstr>
      <vt:lpstr>Simplest encoding approach: encoder is just an  embedding-lookup</vt:lpstr>
      <vt:lpstr>PowerPoint Presentation</vt:lpstr>
      <vt:lpstr>PowerPoint Presentation</vt:lpstr>
      <vt:lpstr>PowerPoint Presentation</vt:lpstr>
      <vt:lpstr>Tasks we will be able to solve:</vt:lpstr>
      <vt:lpstr>PowerPoint Presentation</vt:lpstr>
      <vt:lpstr>But networks are far more complex!</vt:lpstr>
      <vt:lpstr>PowerPoint Presentation</vt:lpstr>
      <vt:lpstr>PowerPoint Presentation</vt:lpstr>
      <vt:lpstr>CNN on an image:</vt:lpstr>
      <vt:lpstr>But our graphs look like this:</vt:lpstr>
      <vt:lpstr>Single Convolutional neural network (CNN) layer  with 3x3 filter:</vt:lpstr>
      <vt:lpstr>Idea: Node’s neighborhood defines a  computation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train the model to  generate embeddings?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Directly train the model for a supervised task  (e.g., node classification)</vt:lpstr>
      <vt:lpstr>Directly train the model for a supervised task  (e.g., node classification)</vt:lpstr>
      <vt:lpstr>(1) Define a neighborhood  aggregation function</vt:lpstr>
      <vt:lpstr>(3) Train on a set of nodes, i.e.,  a batch of compute graphs</vt:lpstr>
      <vt:lpstr>(4) Generate embeddings  for nodes as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GNN Layer = Message + Aggregation</vt:lpstr>
      <vt:lpstr>Connect GNN layers into a GNN</vt:lpstr>
      <vt:lpstr>Idea: Raw input graph ≠ computational graph</vt:lpstr>
      <vt:lpstr>PowerPoint Presentation</vt:lpstr>
      <vt:lpstr>PowerPoint Presentation</vt:lpstr>
      <vt:lpstr>PowerPoint Presentation</vt:lpstr>
      <vt:lpstr>GNN Layer = Message +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COMP9312</dc:title>
  <dc:creator>Kai Wang</dc:creator>
  <cp:lastModifiedBy>Michael Yu</cp:lastModifiedBy>
  <cp:revision>203</cp:revision>
  <dcterms:created xsi:type="dcterms:W3CDTF">2021-03-08T00:04:34Z</dcterms:created>
  <dcterms:modified xsi:type="dcterms:W3CDTF">2022-07-08T03:17:15Z</dcterms:modified>
</cp:coreProperties>
</file>